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Lato Bold" panose="020F0502020204030203" charset="0"/>
      <p:regular r:id="rId38"/>
    </p:embeddedFont>
    <p:embeddedFont>
      <p:font typeface="Open Sauce" panose="020B0604020202020204" charset="0"/>
      <p:regular r:id="rId39"/>
    </p:embeddedFont>
    <p:embeddedFont>
      <p:font typeface="Open Sauce Bold" panose="020B0604020202020204" charset="0"/>
      <p:regular r:id="rId40"/>
    </p:embeddedFont>
    <p:embeddedFont>
      <p:font typeface="Open Sauce Light" panose="020B0604020202020204" charset="0"/>
      <p:regular r:id="rId41"/>
    </p:embeddedFont>
    <p:embeddedFont>
      <p:font typeface="Open Sauce Light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Good Morning Ma'am and classmates</a:t>
            </a:r>
          </a:p>
          <a:p>
            <a:pPr lvl="0"/>
            <a:endParaRPr lang="en-US" dirty="0"/>
          </a:p>
          <a:p>
            <a:pPr lvl="0"/>
            <a:r>
              <a:rPr lang="en-US" dirty="0"/>
              <a:t>Today I will be talking about the inventory control system but more specifically about the Takealot Inventory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Inventory models objective is to manage goods within a retail business using the vendor managed inventory method.</a:t>
            </a:r>
          </a:p>
          <a:p>
            <a:pPr lvl="0"/>
            <a:endParaRPr lang="en-US" dirty="0"/>
          </a:p>
          <a:p>
            <a:pPr lvl="0"/>
            <a:r>
              <a:rPr lang="en-US" dirty="0"/>
              <a:t>It provides information like the sales data and goods for the supplier. This is used to calculate the safety stock and reorder stock of goods.</a:t>
            </a:r>
          </a:p>
          <a:p>
            <a:pPr lvl="0"/>
            <a:endParaRPr lang="en-US" dirty="0"/>
          </a:p>
          <a:p>
            <a:pPr lvl="0"/>
            <a:r>
              <a:rPr lang="en-US" dirty="0"/>
              <a:t>The favoured results should be that the availability of goods should be 70% and the accumulation of goods should be 30%.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Consideration 1:</a:t>
            </a:r>
          </a:p>
          <a:p>
            <a:pPr lvl="0"/>
            <a:endParaRPr lang="en-US" dirty="0"/>
          </a:p>
          <a:p>
            <a:pPr lvl="0"/>
            <a:r>
              <a:rPr lang="en-US" dirty="0"/>
              <a:t>Using the robots.txt extension at the end of the ecommerce retailer website, I wanted to clarify if I had permission to scrape the website to get the exact prices for their products within each department as well as their sales and much more. Unfortunately, I was not granted access to do so. For this experiment, all the prices for the items bought online were not the actual prices available on the website, but rather a rough estimate of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Consideration 2:</a:t>
            </a:r>
          </a:p>
          <a:p>
            <a:pPr lvl="0"/>
            <a:r>
              <a:rPr lang="en-US" dirty="0"/>
              <a:t>I was also unable to use the robots.txt extension to clarify if I could scrape the google maps GPS website to extract the estimates between each warehouse and the customers location. The estimates mentioned within the dataset were manually searched for and noted.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collect my data I used Python. Since I was unable to use realistic data I had to manually create my own. To do this I used Pandas and NumPy.</a:t>
            </a:r>
          </a:p>
          <a:p>
            <a:pPr lvl="0"/>
            <a:endParaRPr lang="en-US" dirty="0"/>
          </a:p>
          <a:p>
            <a:pPr lvl="0"/>
            <a:r>
              <a:rPr lang="en-US" dirty="0"/>
              <a:t>Pandas was used to create my data frame or table in which I was able to add all my necessary columns and row elements. </a:t>
            </a:r>
          </a:p>
          <a:p>
            <a:pPr lvl="0"/>
            <a:endParaRPr lang="en-US" dirty="0"/>
          </a:p>
          <a:p>
            <a:pPr lvl="0"/>
            <a:r>
              <a:rPr lang="en-US" dirty="0"/>
              <a:t>NumPy was used to implement mathematical functions to determine the results for some of the columns which were dependent on the results of another column such as the shipping costs being dependent on the whether or not a customer lives in the same city, same province or different province to mention a few. </a:t>
            </a:r>
          </a:p>
          <a:p>
            <a:pPr lvl="0"/>
            <a:endParaRPr lang="en-US" dirty="0"/>
          </a:p>
          <a:p>
            <a:pPr lvl="0"/>
            <a:r>
              <a:rPr lang="en-US" dirty="0"/>
              <a:t>The data collected within the table consists of 20 entries of 10 males and 10 females per day for three days. The total number of entries in the data are 60 entries. </a:t>
            </a:r>
          </a:p>
          <a:p>
            <a:pPr lvl="0"/>
            <a:endParaRPr lang="en-US" dirty="0"/>
          </a:p>
          <a:p>
            <a:pPr lvl="0"/>
            <a:r>
              <a:rPr lang="en-US" dirty="0"/>
              <a:t>For the first days data I used python code to generate the data. For the second and third days data I used excel functions out of convenience.</a:t>
            </a:r>
          </a:p>
          <a:p>
            <a:pPr lvl="0"/>
            <a:endParaRPr lang="en-US" dirty="0"/>
          </a:p>
          <a:p>
            <a:pPr lvl="0"/>
            <a:r>
              <a:rPr lang="en-US" dirty="0"/>
              <a:t>I could share my code for this after the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above graph displays the profits made over the course of three days by the Bloemfontein Warehouse. The profits generated below 1000 rand were from the customers who have placed an order for one or two fairly affordable items. Visually it is clear to see that on Day 3 more profits were made than compared to Day 2 or Day 1. This could also be the case as Day 3 had the most purchases from the Bloemfontein Warehouse due to customers close by being allocated to that specific warehouse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above graph displays the profits made over the course of three days by the Cape Town Warehouse. Visually Day 3 was when the most profits were generated as seen by the two spikes in the profit increases. The plots where the line graph intercepts with the zero line are when no sales were made then so no profits were generated. We can also say that Day 1 had three sales lesser than Day 2 and Day 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above graph displays all the profits for the first three days of the Pretoria Warehouse. The visuals indicate that there was a spike in profits on Day 3. The least profits generated were on Day 1. The most profits that were generated on Day 3 were a profit of approximately R4 000 for the specific purchase of a particular customer.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next section of this presentation will be dealing with the MATLAB simulations. </a:t>
            </a:r>
          </a:p>
          <a:p>
            <a:pPr lvl="0"/>
            <a:r>
              <a:rPr lang="en-US" dirty="0"/>
              <a:t>I have to make a disclaimer before I continue and mention that there were a few complications in running the simulation. </a:t>
            </a:r>
          </a:p>
          <a:p>
            <a:pPr lvl="0"/>
            <a:r>
              <a:rPr lang="en-US" dirty="0"/>
              <a:t>However, The successful run of the simulation will be listed under the list of future improvements.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code “Simulink.sdi.view” was used to import all the columns from the python tables as vectors to be able to implement them within the simulation.</a:t>
            </a:r>
          </a:p>
          <a:p>
            <a:pPr lvl="0"/>
            <a:endParaRPr lang="en-US" dirty="0"/>
          </a:p>
          <a:p>
            <a:pPr lvl="0"/>
            <a:r>
              <a:rPr lang="en-US" dirty="0"/>
              <a:t>The above simulation has three subsystems that each have specific tasks to complete. </a:t>
            </a:r>
          </a:p>
          <a:p>
            <a:pPr lvl="0"/>
            <a:endParaRPr lang="en-US" dirty="0"/>
          </a:p>
          <a:p>
            <a:pPr lvl="0"/>
            <a:r>
              <a:rPr lang="en-US" dirty="0"/>
              <a:t>Initially, the simulation is suppose to calculate the grand total payment the customer should pay when buying items online and this output should be displayed for the customers to see. </a:t>
            </a:r>
          </a:p>
          <a:p>
            <a:pPr lvl="0"/>
            <a:endParaRPr lang="en-US" dirty="0"/>
          </a:p>
          <a:p>
            <a:pPr lvl="0"/>
            <a:r>
              <a:rPr lang="en-US" dirty="0"/>
              <a:t>Secondly, the simulation should use the shortest estimated distance between the allocated warehouse and the customers location and display it for the customers to see as their estimated time of delivery which is two days after the items are packaged, sealed and cleared to be delivered. </a:t>
            </a:r>
          </a:p>
          <a:p>
            <a:pPr lvl="0"/>
            <a:endParaRPr lang="en-US" dirty="0"/>
          </a:p>
          <a:p>
            <a:pPr lvl="0"/>
            <a:r>
              <a:rPr lang="en-US" dirty="0"/>
              <a:t>The final part of the simulation should calculate the profits each warehouse would make per customer sale for each day.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simulation consists of three subsystems. The first subsystem which is the customer event system, aims to provide the customer with the information they need to do their online payment and ensure that they are paying for the items they have added to their cart. This subsystem simulation would be used by the web development department of the company.</a:t>
            </a:r>
          </a:p>
          <a:p>
            <a:pPr lvl="0"/>
            <a:endParaRPr lang="en-US" dirty="0"/>
          </a:p>
          <a:p>
            <a:pPr lvl="0"/>
            <a:r>
              <a:rPr lang="en-US" dirty="0"/>
              <a:t>I was not able to obtain these values through the simulation, however I was able to obtain the grand total values through excel formulations.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following slide shows the outline of what will be discussed during this presentation, namely the....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second subsystem is the delivery event system. This would be used by the logistics department of the company. The subsystem aims to provide the mobile logistics technician with the information they need to determine where the parcel should be delivered and how long it would take to reach that destination.</a:t>
            </a:r>
          </a:p>
          <a:p>
            <a:pPr lvl="0"/>
            <a:endParaRPr lang="en-US" dirty="0"/>
          </a:p>
          <a:p>
            <a:pPr lvl="0"/>
            <a:r>
              <a:rPr lang="en-US" dirty="0"/>
              <a:t>I was not able to obtain these values through the simulation, however I was able to obtain the the minimum distance estimated between the customers location and the warehouse using excel functions as well.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final subsystem is the profits event system. This subsystem would be used by the finance department of the company. This subsystem aims to provide the company with real time results to interpret how much profit the company would make per order placed by a customer on a particular day.</a:t>
            </a:r>
          </a:p>
          <a:p>
            <a:pPr lvl="0"/>
            <a:endParaRPr lang="en-US" dirty="0"/>
          </a:p>
          <a:p>
            <a:pPr lvl="0"/>
            <a:r>
              <a:rPr lang="en-US" dirty="0"/>
              <a:t>I was not able to obtain these values through the simulation, however I was able to obtain the profit values through excel formulations.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For this Takealot Inventory Problem, one discovery that was made is that the retail business is bound to make a profit on their items sold whether it is a large value or not. </a:t>
            </a:r>
          </a:p>
          <a:p>
            <a:pPr lvl="0"/>
            <a:endParaRPr lang="en-US" dirty="0"/>
          </a:p>
          <a:p>
            <a:pPr lvl="0"/>
            <a:r>
              <a:rPr lang="en-US" dirty="0"/>
              <a:t>The advantage the business has is that they are able to deliver to any and every location specified by the customer which increases the customer convenience and in turn boosts their sales daily. </a:t>
            </a:r>
          </a:p>
          <a:p>
            <a:pPr lvl="0"/>
            <a:endParaRPr lang="en-US" dirty="0"/>
          </a:p>
          <a:p>
            <a:pPr lvl="0"/>
            <a:r>
              <a:rPr lang="en-US" dirty="0"/>
              <a:t>Another discovery is that the central warehouse was able to generate more profits as more customers were buying from the Bloemfontein Warehouse due to the closest warehouse allocation done before the simulation started.</a:t>
            </a:r>
          </a:p>
          <a:p>
            <a:pPr lvl="0"/>
            <a:endParaRPr lang="en-US" dirty="0"/>
          </a:p>
          <a:p>
            <a:pPr lvl="0"/>
            <a:r>
              <a:rPr lang="en-US" dirty="0"/>
              <a:t>For the first recommendation, the Simulation needs to be improved to generate the expected outputs.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*Automatically estimate the distance difference in time between the customers location and the warehouse using a function</a:t>
            </a:r>
          </a:p>
          <a:p>
            <a:pPr lvl="0"/>
            <a:r>
              <a:rPr lang="en-US" dirty="0"/>
              <a:t>*Use a larger dataset to increase the accuracy of the results</a:t>
            </a:r>
          </a:p>
          <a:p>
            <a:pPr lvl="0"/>
            <a:r>
              <a:rPr lang="en-US" dirty="0"/>
              <a:t>*Create a function that would approximate when the parcel should be delivered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What is an inventory system?</a:t>
            </a:r>
          </a:p>
          <a:p>
            <a:pPr lvl="0"/>
            <a:endParaRPr lang="en-US" dirty="0"/>
          </a:p>
          <a:p>
            <a:pPr lvl="0"/>
            <a:r>
              <a:rPr lang="en-US" dirty="0"/>
              <a:t>* An inventory system can be described as a system that encompasses all the aspects of a companies inventory management which includes purchases, receiving, shipping, warehousing, tracking, turnover or profits, reordering as well as storage.</a:t>
            </a:r>
          </a:p>
          <a:p>
            <a:pPr lvl="0"/>
            <a:endParaRPr lang="en-US" dirty="0"/>
          </a:p>
          <a:p>
            <a:pPr lvl="0"/>
            <a:r>
              <a:rPr lang="en-US" dirty="0"/>
              <a:t>What is the importance of using an inventory system?</a:t>
            </a:r>
          </a:p>
          <a:p>
            <a:pPr lvl="0"/>
            <a:endParaRPr lang="en-US" dirty="0"/>
          </a:p>
          <a:p>
            <a:pPr lvl="0"/>
            <a:r>
              <a:rPr lang="en-US" dirty="0"/>
              <a:t>* The importance of an inventory system is to ensure that all the associated activities of a companies inventory management are performed within the correct sequence to have an effective and efficient inventory control system. Computerised inventory simulations such as the matlab simulation allows the company to integrate various functioning subsystems that operate under one single system.</a:t>
            </a:r>
          </a:p>
          <a:p>
            <a:pPr lvl="0"/>
            <a:endParaRPr lang="en-US" dirty="0"/>
          </a:p>
          <a:p>
            <a:pPr lvl="0"/>
            <a:r>
              <a:rPr lang="en-US" dirty="0"/>
              <a:t>Types of inventory problems</a:t>
            </a:r>
          </a:p>
          <a:p>
            <a:pPr lvl="0"/>
            <a:endParaRPr lang="en-US" dirty="0"/>
          </a:p>
          <a:p>
            <a:pPr lvl="0"/>
            <a:r>
              <a:rPr lang="en-US" dirty="0"/>
              <a:t>*There are three types of inventory systems, namely: the periodic inventory system, the perpetual inventory system as well as the manual inventory. </a:t>
            </a:r>
          </a:p>
          <a:p>
            <a:pPr lvl="0"/>
            <a:r>
              <a:rPr lang="en-US" dirty="0"/>
              <a:t>The manual inventory relies heavily on manual record keeping methods and are mainly used for small business that require no special tools but this is very time consuming.</a:t>
            </a:r>
          </a:p>
          <a:p>
            <a:pPr lvl="0"/>
            <a:r>
              <a:rPr lang="en-US" dirty="0"/>
              <a:t>The perpetual inventory system focuses on real time data and processing of it. Many special tools are required for use such as RFID tags or scanners which are automatically linked to a spreadsheet system or database for data collection and storage. It is very fast and effective and leaves little to no room for human error, however the equipment required for this system are expensive to purchase and maintain.</a:t>
            </a:r>
          </a:p>
          <a:p>
            <a:pPr lvl="0"/>
            <a:r>
              <a:rPr lang="en-US" dirty="0"/>
              <a:t>Finally the periodic inventory system makes use of the physical counting of data on a periodic basis which could be weekly, monthly, quarterly or yearly. This system also makes use of scanners and RFID tags to scan, collect and store data fast and effectively, however it is time consuming as it is not done in real time and on a daily basis as the bulk of the data collection and storage would have to be done for a longer time per period session.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Takealot Introduction:</a:t>
            </a:r>
          </a:p>
          <a:p>
            <a:pPr lvl="0"/>
            <a:endParaRPr lang="en-US" dirty="0"/>
          </a:p>
          <a:p>
            <a:pPr lvl="0"/>
            <a:r>
              <a:rPr lang="en-US" dirty="0"/>
              <a:t>* Takealot is an ecommerce retailer in South Africa. This business has over 21 departments to select from when searching for an item to purchase online. These departments include Lifestyle, Media and Gaming, Fashion as well as Electronics. </a:t>
            </a:r>
          </a:p>
          <a:p>
            <a:pPr lvl="0"/>
            <a:r>
              <a:rPr lang="en-US" dirty="0"/>
              <a:t>Takealot has their own logistics company as well which eliminates the middleman and allows them to deliver their products safely and directly to the customer. There are three strategically placed warehouses in South Africa, namely in Cape Town, Durban and Johannesburg. </a:t>
            </a:r>
          </a:p>
          <a:p>
            <a:pPr lvl="0"/>
            <a:r>
              <a:rPr lang="en-US" dirty="0"/>
              <a:t>For inventory purposes only I have excluded the Durban and Johannesburg warehouses from this experiment and included a Pretoria warehouse as well as a Bloemfontein warehouse. The reason for this is to have a warehouse located on both lateral sides of the country as well as a central based warehouse. </a:t>
            </a:r>
          </a:p>
          <a:p>
            <a:pPr lvl="0"/>
            <a:r>
              <a:rPr lang="en-US" dirty="0"/>
              <a:t>Having warehouses that are not too far from the customers delivery address ensures that a customer does not wait too long for their parcel to be delivered if they would be ordering items from the nearest warehouse.</a:t>
            </a:r>
          </a:p>
          <a:p>
            <a:pPr lvl="0"/>
            <a:endParaRPr lang="en-US" dirty="0"/>
          </a:p>
          <a:p>
            <a:pPr lvl="0"/>
            <a:r>
              <a:rPr lang="en-US" dirty="0"/>
              <a:t>Problem Description:</a:t>
            </a:r>
          </a:p>
          <a:p>
            <a:pPr lvl="0"/>
            <a:endParaRPr lang="en-US" dirty="0"/>
          </a:p>
          <a:p>
            <a:pPr lvl="0"/>
            <a:r>
              <a:rPr lang="en-US" dirty="0"/>
              <a:t>*Takealot is an ecommerce retailer that sell items from various departments and deliver their products directly to their customers. They would like to know, when a customer adds items to their online shopping cart, considering the VAT, shipping costs, etc; what would the grand total of an online order placed be? Secondly, how long would it take for the package to be delivered? Would they make a profit or a loss per order?</a:t>
            </a:r>
          </a:p>
          <a:p>
            <a:pPr lvl="0"/>
            <a:endParaRPr lang="en-US" dirty="0"/>
          </a:p>
          <a:p>
            <a:pPr lvl="0"/>
            <a:r>
              <a:rPr lang="en-US" dirty="0"/>
              <a:t>Solution Approach:</a:t>
            </a:r>
          </a:p>
          <a:p>
            <a:pPr lvl="0"/>
            <a:endParaRPr lang="en-US" dirty="0"/>
          </a:p>
          <a:p>
            <a:pPr lvl="0"/>
            <a:r>
              <a:rPr lang="en-US" dirty="0"/>
              <a:t>*Data would be collected from the customer that would be able to answer all three research questions. These results would be separated into three parts, namely: the order details which include the grand total results, the estimated time for each delivery per order placed as well as the profits made per customer order. These results would be simulated and represented in graphical format with visual representations.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Assumption 1:</a:t>
            </a:r>
          </a:p>
          <a:p>
            <a:pPr lvl="0"/>
            <a:r>
              <a:rPr lang="en-US" dirty="0"/>
              <a:t>*There are three main warehouses only, in Cape Town, Pretoria and Bloemfontein. The Bloemfontein and Pretoria warehouses were replaced by the Durban and Johannesburg warehouses for hypothetical purposes. By spacing out the warehouses within the geographical locations of the country, each city in every province would have a nearest warehouse to them with the estimated time it would take to travel between the two points less than 12 hours or 720 minutes. This allows the logistics department to deliver their parcels within the same day the parcels were packaged and cleared for delivery or it would be delivered the following day.</a:t>
            </a:r>
          </a:p>
          <a:p>
            <a:pPr lvl="0"/>
            <a:endParaRPr lang="en-US" dirty="0"/>
          </a:p>
          <a:p>
            <a:pPr lvl="0"/>
            <a:r>
              <a:rPr lang="en-US" dirty="0"/>
              <a:t>Assumption 2:</a:t>
            </a:r>
          </a:p>
          <a:p>
            <a:pPr lvl="0"/>
            <a:r>
              <a:rPr lang="en-US" dirty="0"/>
              <a:t>*The second assumption is that shipping costs differ depending on whether the customer lives in the same city, the same province or a different province and whether or not they would be collecting their parcel on site or not. Another factor that contributes to the shipping cost is that if any order place has a cumulative total price greater than or equal to R500.00, shipping costs would be free of charge.</a:t>
            </a:r>
          </a:p>
          <a:p>
            <a:pPr lvl="0"/>
            <a:endParaRPr lang="en-US" dirty="0"/>
          </a:p>
          <a:p>
            <a:pPr lvl="0"/>
            <a:r>
              <a:rPr lang="en-US" dirty="0"/>
              <a:t>Assumption 3:</a:t>
            </a:r>
          </a:p>
          <a:p>
            <a:pPr lvl="0"/>
            <a:r>
              <a:rPr lang="en-US" dirty="0"/>
              <a:t>*Discount coupons reduces the grand total or the final payment price of the customer payment by a certain percentage, however if no coupon is presented, the default value would be 1. By having a default value of 1, when it is multiplied by the rest of function 6, it would not have any significant effect on the final grand total payment amount.</a:t>
            </a:r>
          </a:p>
          <a:p>
            <a:pPr lvl="0"/>
            <a:endParaRPr lang="en-US" dirty="0"/>
          </a:p>
          <a:p>
            <a:pPr lvl="0"/>
            <a:r>
              <a:rPr lang="en-US" dirty="0"/>
              <a:t>Assumption 4:</a:t>
            </a:r>
          </a:p>
          <a:p>
            <a:pPr lvl="0"/>
            <a:r>
              <a:rPr lang="en-US" dirty="0"/>
              <a:t>*The fourth assumption is that all three warehouses have the items added to the cart in stock. If the warehouse does not have that particular item in stock, the customer would be notified that the items are out of stock and would be referred to a related product to consider purchasing. If the allocated Bloemfontein warehouse does not have a particular item in stock they are unable to refer the customer to another warehouse.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Assumption 5:</a:t>
            </a:r>
          </a:p>
          <a:p>
            <a:pPr lvl="0"/>
            <a:r>
              <a:rPr lang="en-US" dirty="0"/>
              <a:t>*The Google GPS map was used to determine the time taken to travel by vehicle from a particular source point which is the allocated warehouse to the destination which is the customers location. A manual search was done to obtain these results.</a:t>
            </a:r>
          </a:p>
          <a:p>
            <a:pPr lvl="0"/>
            <a:endParaRPr lang="en-US" dirty="0"/>
          </a:p>
          <a:p>
            <a:pPr lvl="0"/>
            <a:r>
              <a:rPr lang="en-US" dirty="0"/>
              <a:t>Assumption 6:</a:t>
            </a:r>
          </a:p>
          <a:p>
            <a:pPr lvl="0"/>
            <a:r>
              <a:rPr lang="en-US" dirty="0"/>
              <a:t>*Once an order is placed and paid for online, it takes 2 to 3 working days to package, seal and clear and order to the delivered from the warehouse to the customers location. In reality, there would be depot point at which the parcels would be delivered before it reached the customer, especially if the customer lives in a different province.</a:t>
            </a:r>
          </a:p>
          <a:p>
            <a:pPr lvl="0"/>
            <a:endParaRPr lang="en-US" dirty="0"/>
          </a:p>
          <a:p>
            <a:pPr lvl="0"/>
            <a:r>
              <a:rPr lang="en-US" dirty="0"/>
              <a:t>Assumption 7:</a:t>
            </a:r>
          </a:p>
          <a:p>
            <a:pPr lvl="0"/>
            <a:r>
              <a:rPr lang="en-US" dirty="0"/>
              <a:t>*The weight of the parcels were not considered in this experiment and do not contribute any meaningful values to the results as well.</a:t>
            </a:r>
          </a:p>
          <a:p>
            <a:pPr lvl="0"/>
            <a:endParaRPr lang="en-US" dirty="0"/>
          </a:p>
          <a:p>
            <a:pPr lvl="0"/>
            <a:r>
              <a:rPr lang="en-US" dirty="0"/>
              <a:t>Assumption 8:</a:t>
            </a:r>
          </a:p>
          <a:p>
            <a:pPr lvl="0"/>
            <a:r>
              <a:rPr lang="en-US" dirty="0"/>
              <a:t>*Businesses operate for approximately 9 hours from 08:00 am to 17:00pm. Items packaged and cleared for delivery that takes an estimated 12 or more hours to arrive at the customers destination should be moved to two days thereafter. This assumption only applies if there is only one or two of the three warehouses in operation, but especially if only one of the warehouses are in operation only.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article of study that helped me understand how inventory systems work would be the newspaper sellers problem.</a:t>
            </a:r>
          </a:p>
          <a:p>
            <a:pPr lvl="0"/>
            <a:endParaRPr lang="en-US" dirty="0"/>
          </a:p>
          <a:p>
            <a:pPr lvl="0"/>
            <a:r>
              <a:rPr lang="en-US" dirty="0"/>
              <a:t>Within this problem, The newspaper company would buy newspapers in bundles of ten for 33 cents per paper and would sell them for 50 cents per paper. All the scrap paper or leftovers would be sold for the salvage value of 5 cents each.</a:t>
            </a:r>
          </a:p>
          <a:p>
            <a:pPr lvl="0"/>
            <a:endParaRPr lang="en-US" dirty="0"/>
          </a:p>
          <a:p>
            <a:pPr lvl="0"/>
            <a:r>
              <a:rPr lang="en-US" dirty="0"/>
              <a:t>There were three types of days which affected the sales of the newspapers per day. The three types of days were good, fair, and poor which each had a probability of 0.35, 0.45 and 0.20 respectively. It was also mentioned that the distribution of the papers demanded of each of these days were 2.15.</a:t>
            </a:r>
          </a:p>
          <a:p>
            <a:pPr lvl="0"/>
            <a:endParaRPr lang="en-US" dirty="0"/>
          </a:p>
          <a:p>
            <a:pPr lvl="0"/>
            <a:r>
              <a:rPr lang="en-US" dirty="0"/>
              <a:t>The problem statement comprised of determining the optimal number of papers the newspaper seller should purchase on a particular day. The solution approach was to simulate the demands for 10 days and record the profits from the sales of each 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inventory control system addresses the issue of product preservation. The system is used to measure the non-instantaneous deterioration of products through using preservation technology.</a:t>
            </a:r>
          </a:p>
          <a:p>
            <a:pPr lvl="0"/>
            <a:r>
              <a:rPr lang="en-US" dirty="0"/>
              <a:t>A swarm optimisation QPSO algorithm is used to overcome the non-linearity of the optimisation problem.</a:t>
            </a:r>
          </a:p>
          <a:p>
            <a:pPr lvl="0"/>
            <a:r>
              <a:rPr lang="en-US" dirty="0"/>
              <a:t>It is found that the demand of the product is dependent on the selling price of the product. It is also found that the profit is independently proportional to the cost of preservation. </a:t>
            </a:r>
          </a:p>
          <a:p>
            <a:pPr lvl="0"/>
            <a:r>
              <a:rPr lang="en-US" dirty="0"/>
              <a:t>The solution found is that retailers should sell their products as early as possible to reduce the cost of preservation and increase their profits.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Within this model problem description selling products in stock is only allowed. The stock products would sell for r = 100 each.</a:t>
            </a:r>
          </a:p>
          <a:p>
            <a:pPr lvl="0"/>
            <a:r>
              <a:rPr lang="en-US" dirty="0"/>
              <a:t>The customer interarrival time is calculated. The customers demands follow a uniform distribution.</a:t>
            </a:r>
          </a:p>
          <a:p>
            <a:pPr lvl="0"/>
            <a:r>
              <a:rPr lang="en-US" dirty="0"/>
              <a:t>The costs of the order placed are calculated as well. The delay in the delivery takes between 1 to 2 days. It includes an additional holding cost if condition is met.</a:t>
            </a:r>
          </a:p>
          <a:p>
            <a:pPr lvl="0"/>
            <a:endParaRPr lang="en-US" dirty="0"/>
          </a:p>
          <a:p>
            <a:pPr lvl="0"/>
            <a:r>
              <a:rPr lang="en-US" dirty="0"/>
              <a:t>Customers would order a product that is in stock which would be handled and delivered to the customer within 1 to 2 days.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265658" y="8108956"/>
            <a:ext cx="3228634" cy="2338494"/>
          </a:xfrm>
          <a:prstGeom prst="rect">
            <a:avLst/>
          </a:prstGeom>
          <a:solidFill>
            <a:srgbClr val="1A548F"/>
          </a:solidFill>
        </p:spPr>
      </p:sp>
      <p:grpSp>
        <p:nvGrpSpPr>
          <p:cNvPr id="3" name="Group 3"/>
          <p:cNvGrpSpPr/>
          <p:nvPr/>
        </p:nvGrpSpPr>
        <p:grpSpPr>
          <a:xfrm>
            <a:off x="16289463" y="9194502"/>
            <a:ext cx="974732" cy="190323"/>
            <a:chOff x="0" y="0"/>
            <a:chExt cx="2198440" cy="429260"/>
          </a:xfrm>
        </p:grpSpPr>
        <p:sp>
          <p:nvSpPr>
            <p:cNvPr id="4" name="Freeform 4"/>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pic>
        <p:nvPicPr>
          <p:cNvPr id="5" name="Picture 5"/>
          <p:cNvPicPr>
            <a:picLocks noChangeAspect="1"/>
          </p:cNvPicPr>
          <p:nvPr/>
        </p:nvPicPr>
        <p:blipFill>
          <a:blip r:embed="rId3"/>
          <a:srcRect l="338" t="39602" r="10833"/>
          <a:stretch>
            <a:fillRect/>
          </a:stretch>
        </p:blipFill>
        <p:spPr>
          <a:xfrm>
            <a:off x="0" y="0"/>
            <a:ext cx="18288000" cy="8292326"/>
          </a:xfrm>
          <a:prstGeom prst="rect">
            <a:avLst/>
          </a:prstGeom>
        </p:spPr>
      </p:pic>
      <p:sp>
        <p:nvSpPr>
          <p:cNvPr id="6" name="TextBox 6"/>
          <p:cNvSpPr txBox="1"/>
          <p:nvPr/>
        </p:nvSpPr>
        <p:spPr>
          <a:xfrm>
            <a:off x="1028700" y="8484235"/>
            <a:ext cx="11204987" cy="1481455"/>
          </a:xfrm>
          <a:prstGeom prst="rect">
            <a:avLst/>
          </a:prstGeom>
        </p:spPr>
        <p:txBody>
          <a:bodyPr lIns="0" tIns="0" rIns="0" bIns="0" rtlCol="0" anchor="t">
            <a:spAutoFit/>
          </a:bodyPr>
          <a:lstStyle/>
          <a:p>
            <a:pPr>
              <a:lnSpc>
                <a:spcPts val="3919"/>
              </a:lnSpc>
            </a:pPr>
            <a:r>
              <a:rPr lang="en-US" sz="2799" dirty="0">
                <a:solidFill>
                  <a:srgbClr val="000000"/>
                </a:solidFill>
                <a:latin typeface="Open Sauce"/>
              </a:rPr>
              <a:t>Takealot Ecommerce Simulation System</a:t>
            </a:r>
          </a:p>
          <a:p>
            <a:pPr>
              <a:lnSpc>
                <a:spcPts val="3919"/>
              </a:lnSpc>
            </a:pPr>
            <a:r>
              <a:rPr lang="en-US" sz="2799" dirty="0">
                <a:solidFill>
                  <a:srgbClr val="000000"/>
                </a:solidFill>
                <a:latin typeface="Open Sauce"/>
              </a:rPr>
              <a:t>Jocelyn Atwell: 201800014 </a:t>
            </a:r>
          </a:p>
          <a:p>
            <a:pPr>
              <a:lnSpc>
                <a:spcPts val="3919"/>
              </a:lnSpc>
            </a:pPr>
            <a:r>
              <a:rPr lang="en-US" sz="2799" dirty="0">
                <a:solidFill>
                  <a:srgbClr val="000000"/>
                </a:solidFill>
                <a:latin typeface="Open Sauce"/>
              </a:rPr>
              <a:t>Project Coordinator: Dr Ibidun Obagbuwa</a:t>
            </a:r>
          </a:p>
        </p:txBody>
      </p:sp>
      <p:pic>
        <p:nvPicPr>
          <p:cNvPr id="7" name="Picture 7"/>
          <p:cNvPicPr>
            <a:picLocks noChangeAspect="1"/>
          </p:cNvPicPr>
          <p:nvPr/>
        </p:nvPicPr>
        <p:blipFill>
          <a:blip r:embed="rId4">
            <a:alphaModFix amt="85000"/>
          </a:blip>
          <a:srcRect t="19475" r="50000" b="12536"/>
          <a:stretch>
            <a:fillRect/>
          </a:stretch>
        </p:blipFill>
        <p:spPr>
          <a:xfrm>
            <a:off x="0" y="0"/>
            <a:ext cx="9144000" cy="8292326"/>
          </a:xfrm>
          <a:prstGeom prst="rect">
            <a:avLst/>
          </a:prstGeom>
        </p:spPr>
      </p:pic>
      <p:grpSp>
        <p:nvGrpSpPr>
          <p:cNvPr id="8" name="Group 8"/>
          <p:cNvGrpSpPr/>
          <p:nvPr/>
        </p:nvGrpSpPr>
        <p:grpSpPr>
          <a:xfrm>
            <a:off x="3352464" y="2220087"/>
            <a:ext cx="10720735" cy="3852153"/>
            <a:chOff x="0" y="0"/>
            <a:chExt cx="14294313" cy="5136204"/>
          </a:xfrm>
        </p:grpSpPr>
        <p:sp>
          <p:nvSpPr>
            <p:cNvPr id="9" name="TextBox 9"/>
            <p:cNvSpPr txBox="1"/>
            <p:nvPr/>
          </p:nvSpPr>
          <p:spPr>
            <a:xfrm>
              <a:off x="0" y="1123004"/>
              <a:ext cx="14294313" cy="4013200"/>
            </a:xfrm>
            <a:prstGeom prst="rect">
              <a:avLst/>
            </a:prstGeom>
          </p:spPr>
          <p:txBody>
            <a:bodyPr lIns="0" tIns="0" rIns="0" bIns="0" rtlCol="0" anchor="t">
              <a:spAutoFit/>
            </a:bodyPr>
            <a:lstStyle/>
            <a:p>
              <a:pPr algn="ctr">
                <a:lnSpc>
                  <a:spcPts val="11880"/>
                </a:lnSpc>
              </a:pPr>
              <a:r>
                <a:rPr lang="en-US" sz="9900" dirty="0">
                  <a:solidFill>
                    <a:srgbClr val="000000"/>
                  </a:solidFill>
                  <a:latin typeface="Open Sauce Light Bold"/>
                </a:rPr>
                <a:t>Inventory </a:t>
              </a:r>
              <a:r>
                <a:rPr lang="en-US" sz="9900" dirty="0">
                  <a:solidFill>
                    <a:srgbClr val="FFFFFF"/>
                  </a:solidFill>
                  <a:latin typeface="Open Sauce Light Bold"/>
                </a:rPr>
                <a:t>Control</a:t>
              </a:r>
              <a:r>
                <a:rPr lang="en-US" sz="9900" dirty="0">
                  <a:solidFill>
                    <a:srgbClr val="000000"/>
                  </a:solidFill>
                  <a:latin typeface="Open Sauce Light Bold"/>
                </a:rPr>
                <a:t> Syst</a:t>
              </a:r>
              <a:r>
                <a:rPr lang="en-US" sz="9900" dirty="0">
                  <a:solidFill>
                    <a:srgbClr val="FFFFFF"/>
                  </a:solidFill>
                  <a:latin typeface="Open Sauce Light Bold"/>
                </a:rPr>
                <a:t>em</a:t>
              </a:r>
            </a:p>
          </p:txBody>
        </p:sp>
        <p:sp>
          <p:nvSpPr>
            <p:cNvPr id="10" name="TextBox 10"/>
            <p:cNvSpPr txBox="1"/>
            <p:nvPr/>
          </p:nvSpPr>
          <p:spPr>
            <a:xfrm>
              <a:off x="0" y="-47625"/>
              <a:ext cx="6445073" cy="471805"/>
            </a:xfrm>
            <a:prstGeom prst="rect">
              <a:avLst/>
            </a:prstGeom>
          </p:spPr>
          <p:txBody>
            <a:bodyPr lIns="0" tIns="0" rIns="0" bIns="0" rtlCol="0" anchor="t">
              <a:spAutoFit/>
            </a:bodyPr>
            <a:lstStyle/>
            <a:p>
              <a:pPr>
                <a:lnSpc>
                  <a:spcPts val="2940"/>
                </a:lnSpc>
              </a:pPr>
              <a:endParaRPr dirty="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361910" y="8581735"/>
            <a:ext cx="1928604" cy="1733776"/>
          </a:xfrm>
          <a:prstGeom prst="rect">
            <a:avLst/>
          </a:prstGeom>
          <a:solidFill>
            <a:srgbClr val="1A548F"/>
          </a:solidFill>
        </p:spPr>
      </p:sp>
      <p:grpSp>
        <p:nvGrpSpPr>
          <p:cNvPr id="3" name="Group 3"/>
          <p:cNvGrpSpPr/>
          <p:nvPr/>
        </p:nvGrpSpPr>
        <p:grpSpPr>
          <a:xfrm>
            <a:off x="13838846" y="9258300"/>
            <a:ext cx="974732" cy="190323"/>
            <a:chOff x="0" y="0"/>
            <a:chExt cx="2198440" cy="429260"/>
          </a:xfrm>
        </p:grpSpPr>
        <p:sp>
          <p:nvSpPr>
            <p:cNvPr id="4" name="Freeform 4"/>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pic>
        <p:nvPicPr>
          <p:cNvPr id="5" name="Picture 5"/>
          <p:cNvPicPr>
            <a:picLocks noChangeAspect="1"/>
          </p:cNvPicPr>
          <p:nvPr/>
        </p:nvPicPr>
        <p:blipFill>
          <a:blip r:embed="rId3"/>
          <a:srcRect l="11438" r="61634"/>
          <a:stretch>
            <a:fillRect/>
          </a:stretch>
        </p:blipFill>
        <p:spPr>
          <a:xfrm>
            <a:off x="12732574" y="0"/>
            <a:ext cx="5555426" cy="10315511"/>
          </a:xfrm>
          <a:prstGeom prst="rect">
            <a:avLst/>
          </a:prstGeom>
        </p:spPr>
      </p:pic>
      <p:grpSp>
        <p:nvGrpSpPr>
          <p:cNvPr id="6" name="Group 6"/>
          <p:cNvGrpSpPr/>
          <p:nvPr/>
        </p:nvGrpSpPr>
        <p:grpSpPr>
          <a:xfrm>
            <a:off x="854078" y="1028700"/>
            <a:ext cx="12030896" cy="2813422"/>
            <a:chOff x="0" y="0"/>
            <a:chExt cx="16041194" cy="3751229"/>
          </a:xfrm>
        </p:grpSpPr>
        <p:sp>
          <p:nvSpPr>
            <p:cNvPr id="7" name="TextBox 7"/>
            <p:cNvSpPr txBox="1"/>
            <p:nvPr/>
          </p:nvSpPr>
          <p:spPr>
            <a:xfrm>
              <a:off x="0" y="-57150"/>
              <a:ext cx="16041194" cy="2743134"/>
            </a:xfrm>
            <a:prstGeom prst="rect">
              <a:avLst/>
            </a:prstGeom>
          </p:spPr>
          <p:txBody>
            <a:bodyPr lIns="0" tIns="0" rIns="0" bIns="0" rtlCol="0" anchor="t">
              <a:spAutoFit/>
            </a:bodyPr>
            <a:lstStyle/>
            <a:p>
              <a:pPr>
                <a:lnSpc>
                  <a:spcPts val="8292"/>
                </a:lnSpc>
              </a:pPr>
              <a:r>
                <a:rPr lang="en-US" sz="6378" dirty="0">
                  <a:solidFill>
                    <a:srgbClr val="000000"/>
                  </a:solidFill>
                  <a:latin typeface="Open Sauce"/>
                </a:rPr>
                <a:t>Vendor Management Inventory System</a:t>
              </a:r>
            </a:p>
          </p:txBody>
        </p:sp>
        <p:sp>
          <p:nvSpPr>
            <p:cNvPr id="8" name="TextBox 8"/>
            <p:cNvSpPr txBox="1"/>
            <p:nvPr/>
          </p:nvSpPr>
          <p:spPr>
            <a:xfrm>
              <a:off x="0" y="3196460"/>
              <a:ext cx="16041194" cy="554769"/>
            </a:xfrm>
            <a:prstGeom prst="rect">
              <a:avLst/>
            </a:prstGeom>
          </p:spPr>
          <p:txBody>
            <a:bodyPr lIns="0" tIns="0" rIns="0" bIns="0" rtlCol="0" anchor="t">
              <a:spAutoFit/>
            </a:bodyPr>
            <a:lstStyle/>
            <a:p>
              <a:pPr>
                <a:lnSpc>
                  <a:spcPts val="3427"/>
                </a:lnSpc>
              </a:pPr>
              <a:r>
                <a:rPr lang="en-US" sz="2636" dirty="0">
                  <a:solidFill>
                    <a:srgbClr val="A8A8A8"/>
                  </a:solidFill>
                  <a:latin typeface="Open Sauce"/>
                </a:rPr>
                <a:t> </a:t>
              </a:r>
            </a:p>
          </p:txBody>
        </p:sp>
      </p:grpSp>
      <p:sp>
        <p:nvSpPr>
          <p:cNvPr id="9" name="TextBox 9"/>
          <p:cNvSpPr txBox="1"/>
          <p:nvPr/>
        </p:nvSpPr>
        <p:spPr>
          <a:xfrm>
            <a:off x="549278" y="3135350"/>
            <a:ext cx="12183296" cy="2333146"/>
          </a:xfrm>
          <a:prstGeom prst="rect">
            <a:avLst/>
          </a:prstGeom>
        </p:spPr>
        <p:txBody>
          <a:bodyPr lIns="0" tIns="0" rIns="0" bIns="0" rtlCol="0" anchor="t">
            <a:spAutoFit/>
          </a:bodyPr>
          <a:lstStyle/>
          <a:p>
            <a:pPr>
              <a:lnSpc>
                <a:spcPts val="3702"/>
              </a:lnSpc>
            </a:pPr>
            <a:r>
              <a:rPr lang="en-US" sz="2468" dirty="0">
                <a:solidFill>
                  <a:srgbClr val="000000"/>
                </a:solidFill>
                <a:latin typeface="Open Sauce Light"/>
              </a:rPr>
              <a:t>Problem:</a:t>
            </a:r>
          </a:p>
          <a:p>
            <a:pPr>
              <a:lnSpc>
                <a:spcPts val="3702"/>
              </a:lnSpc>
            </a:pPr>
            <a:r>
              <a:rPr lang="en-US" sz="2468" dirty="0">
                <a:solidFill>
                  <a:srgbClr val="000000"/>
                </a:solidFill>
                <a:latin typeface="Open Sauce Light"/>
              </a:rPr>
              <a:t>*manage goods within retail business</a:t>
            </a:r>
          </a:p>
          <a:p>
            <a:pPr>
              <a:lnSpc>
                <a:spcPts val="3702"/>
              </a:lnSpc>
            </a:pPr>
            <a:r>
              <a:rPr lang="en-US" sz="2468" dirty="0">
                <a:solidFill>
                  <a:srgbClr val="000000"/>
                </a:solidFill>
                <a:latin typeface="Open Sauce Light"/>
              </a:rPr>
              <a:t>*Vendor management inventory method provides sales data and goods for supplier</a:t>
            </a:r>
          </a:p>
          <a:p>
            <a:pPr>
              <a:lnSpc>
                <a:spcPts val="3702"/>
              </a:lnSpc>
            </a:pPr>
            <a:r>
              <a:rPr lang="en-US" sz="2468" dirty="0">
                <a:solidFill>
                  <a:srgbClr val="000000"/>
                </a:solidFill>
                <a:latin typeface="Open Sauce Light"/>
              </a:rPr>
              <a:t>*system calculates safety stock and reorder stock</a:t>
            </a:r>
          </a:p>
        </p:txBody>
      </p:sp>
      <p:sp>
        <p:nvSpPr>
          <p:cNvPr id="10" name="TextBox 10"/>
          <p:cNvSpPr txBox="1"/>
          <p:nvPr/>
        </p:nvSpPr>
        <p:spPr>
          <a:xfrm>
            <a:off x="549278" y="5852895"/>
            <a:ext cx="12183296" cy="3595728"/>
          </a:xfrm>
          <a:prstGeom prst="rect">
            <a:avLst/>
          </a:prstGeom>
        </p:spPr>
        <p:txBody>
          <a:bodyPr lIns="0" tIns="0" rIns="0" bIns="0" rtlCol="0" anchor="t">
            <a:spAutoFit/>
          </a:bodyPr>
          <a:lstStyle/>
          <a:p>
            <a:pPr>
              <a:lnSpc>
                <a:spcPts val="4103"/>
              </a:lnSpc>
            </a:pPr>
            <a:r>
              <a:rPr lang="en-US" sz="2735" dirty="0">
                <a:solidFill>
                  <a:srgbClr val="000000"/>
                </a:solidFill>
                <a:latin typeface="Open Sauce Light"/>
              </a:rPr>
              <a:t>Solution: </a:t>
            </a:r>
          </a:p>
          <a:p>
            <a:pPr>
              <a:lnSpc>
                <a:spcPts val="4103"/>
              </a:lnSpc>
            </a:pPr>
            <a:r>
              <a:rPr lang="en-US" sz="2735" dirty="0">
                <a:solidFill>
                  <a:srgbClr val="000000"/>
                </a:solidFill>
                <a:latin typeface="Open Sauce Light"/>
              </a:rPr>
              <a:t>*results should be availability of goods at 70% and accumulation of goods at 30%</a:t>
            </a:r>
          </a:p>
          <a:p>
            <a:pPr>
              <a:lnSpc>
                <a:spcPts val="4103"/>
              </a:lnSpc>
            </a:pPr>
            <a:r>
              <a:rPr lang="en-US" sz="2735" dirty="0">
                <a:solidFill>
                  <a:srgbClr val="000000"/>
                </a:solidFill>
                <a:latin typeface="Open Sauce Light"/>
              </a:rPr>
              <a:t>Sabila, A. D., Mustafid, M. and Suryono, S. (2018) ‘Inventory Control System by Using Vendor Managed Inventory (VMI)’, E3S Web of Conferences, 31, pp. 4–7. doi: 10.1051/e3sconf/20183111015.</a:t>
            </a:r>
          </a:p>
          <a:p>
            <a:pPr>
              <a:lnSpc>
                <a:spcPts val="4103"/>
              </a:lnSpc>
            </a:pPr>
            <a:endParaRPr lang="en-US" sz="2735" dirty="0">
              <a:solidFill>
                <a:srgbClr val="000000"/>
              </a:solidFill>
              <a:latin typeface="Open Sauce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548F"/>
        </a:solidFill>
        <a:effectLst/>
      </p:bgPr>
    </p:bg>
    <p:spTree>
      <p:nvGrpSpPr>
        <p:cNvPr id="1" name=""/>
        <p:cNvGrpSpPr/>
        <p:nvPr/>
      </p:nvGrpSpPr>
      <p:grpSpPr>
        <a:xfrm>
          <a:off x="0" y="0"/>
          <a:ext cx="0" cy="0"/>
          <a:chOff x="0" y="0"/>
          <a:chExt cx="0" cy="0"/>
        </a:xfrm>
      </p:grpSpPr>
      <p:sp>
        <p:nvSpPr>
          <p:cNvPr id="2" name="AutoShape 2"/>
          <p:cNvSpPr/>
          <p:nvPr/>
        </p:nvSpPr>
        <p:spPr>
          <a:xfrm rot="5400000">
            <a:off x="3110761" y="5494416"/>
            <a:ext cx="7904353" cy="0"/>
          </a:xfrm>
          <a:prstGeom prst="line">
            <a:avLst/>
          </a:prstGeom>
          <a:ln w="9525" cap="rnd">
            <a:solidFill>
              <a:srgbClr val="FFFFFF"/>
            </a:solidFill>
            <a:prstDash val="solid"/>
            <a:headEnd type="none" w="sm" len="sm"/>
            <a:tailEnd type="none" w="sm" len="sm"/>
          </a:ln>
        </p:spPr>
      </p:sp>
      <p:sp>
        <p:nvSpPr>
          <p:cNvPr id="3" name="AutoShape 3"/>
          <p:cNvSpPr/>
          <p:nvPr/>
        </p:nvSpPr>
        <p:spPr>
          <a:xfrm>
            <a:off x="7720086" y="7439487"/>
            <a:ext cx="10195444" cy="0"/>
          </a:xfrm>
          <a:prstGeom prst="line">
            <a:avLst/>
          </a:prstGeom>
          <a:ln w="9525" cap="rnd">
            <a:solidFill>
              <a:srgbClr val="FFFFFF"/>
            </a:solidFill>
            <a:prstDash val="solid"/>
            <a:headEnd type="none" w="sm" len="sm"/>
            <a:tailEnd type="none" w="sm" len="sm"/>
          </a:ln>
        </p:spPr>
      </p:sp>
      <p:sp>
        <p:nvSpPr>
          <p:cNvPr id="4" name="AutoShape 4"/>
          <p:cNvSpPr/>
          <p:nvPr/>
        </p:nvSpPr>
        <p:spPr>
          <a:xfrm>
            <a:off x="15710701" y="8563121"/>
            <a:ext cx="2204829" cy="1390357"/>
          </a:xfrm>
          <a:prstGeom prst="rect">
            <a:avLst/>
          </a:prstGeom>
          <a:solidFill>
            <a:srgbClr val="FFFFFF"/>
          </a:solidFill>
        </p:spPr>
      </p:sp>
      <p:grpSp>
        <p:nvGrpSpPr>
          <p:cNvPr id="5" name="Group 5"/>
          <p:cNvGrpSpPr/>
          <p:nvPr/>
        </p:nvGrpSpPr>
        <p:grpSpPr>
          <a:xfrm>
            <a:off x="16325750" y="9258300"/>
            <a:ext cx="974732" cy="190323"/>
            <a:chOff x="0" y="0"/>
            <a:chExt cx="2198440" cy="429260"/>
          </a:xfrm>
        </p:grpSpPr>
        <p:sp>
          <p:nvSpPr>
            <p:cNvPr id="6" name="Freeform 6"/>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1A548F"/>
            </a:solidFill>
          </p:spPr>
        </p:sp>
      </p:grpSp>
      <p:pic>
        <p:nvPicPr>
          <p:cNvPr id="7" name="Picture 7"/>
          <p:cNvPicPr>
            <a:picLocks noChangeAspect="1"/>
          </p:cNvPicPr>
          <p:nvPr/>
        </p:nvPicPr>
        <p:blipFill>
          <a:blip r:embed="rId3"/>
          <a:srcRect/>
          <a:stretch>
            <a:fillRect/>
          </a:stretch>
        </p:blipFill>
        <p:spPr>
          <a:xfrm>
            <a:off x="1568407" y="2628842"/>
            <a:ext cx="5029317" cy="5029317"/>
          </a:xfrm>
          <a:prstGeom prst="rect">
            <a:avLst/>
          </a:prstGeom>
        </p:spPr>
      </p:pic>
      <p:sp>
        <p:nvSpPr>
          <p:cNvPr id="8" name="TextBox 8"/>
          <p:cNvSpPr txBox="1"/>
          <p:nvPr/>
        </p:nvSpPr>
        <p:spPr>
          <a:xfrm>
            <a:off x="7982446" y="3280809"/>
            <a:ext cx="8343304" cy="2465705"/>
          </a:xfrm>
          <a:prstGeom prst="rect">
            <a:avLst/>
          </a:prstGeom>
        </p:spPr>
        <p:txBody>
          <a:bodyPr lIns="0" tIns="0" rIns="0" bIns="0" rtlCol="0" anchor="t">
            <a:spAutoFit/>
          </a:bodyPr>
          <a:lstStyle/>
          <a:p>
            <a:pPr>
              <a:lnSpc>
                <a:spcPts val="9879"/>
              </a:lnSpc>
            </a:pPr>
            <a:r>
              <a:rPr lang="en-US" sz="7599" dirty="0">
                <a:solidFill>
                  <a:srgbClr val="FFFFFF"/>
                </a:solidFill>
                <a:latin typeface="Open Sauce"/>
              </a:rPr>
              <a:t>Ethical and Legal Consideration  </a:t>
            </a:r>
          </a:p>
        </p:txBody>
      </p:sp>
      <p:sp>
        <p:nvSpPr>
          <p:cNvPr id="9" name="TextBox 9"/>
          <p:cNvSpPr txBox="1"/>
          <p:nvPr/>
        </p:nvSpPr>
        <p:spPr>
          <a:xfrm>
            <a:off x="7982446" y="6064258"/>
            <a:ext cx="9318035" cy="503302"/>
          </a:xfrm>
          <a:prstGeom prst="rect">
            <a:avLst/>
          </a:prstGeom>
        </p:spPr>
        <p:txBody>
          <a:bodyPr lIns="0" tIns="0" rIns="0" bIns="0" rtlCol="0" anchor="t">
            <a:spAutoFit/>
          </a:bodyPr>
          <a:lstStyle/>
          <a:p>
            <a:pPr>
              <a:lnSpc>
                <a:spcPts val="4055"/>
              </a:lnSpc>
            </a:pPr>
            <a:r>
              <a:rPr lang="en-US" sz="3119" dirty="0">
                <a:solidFill>
                  <a:srgbClr val="FFFFFF"/>
                </a:solidFill>
                <a:latin typeface="Open Sauce"/>
              </a:rPr>
              <a:t>Takealot Website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548F"/>
        </a:solidFill>
        <a:effectLst/>
      </p:bgPr>
    </p:bg>
    <p:spTree>
      <p:nvGrpSpPr>
        <p:cNvPr id="1" name=""/>
        <p:cNvGrpSpPr/>
        <p:nvPr/>
      </p:nvGrpSpPr>
      <p:grpSpPr>
        <a:xfrm>
          <a:off x="0" y="0"/>
          <a:ext cx="0" cy="0"/>
          <a:chOff x="0" y="0"/>
          <a:chExt cx="0" cy="0"/>
        </a:xfrm>
      </p:grpSpPr>
      <p:sp>
        <p:nvSpPr>
          <p:cNvPr id="2" name="AutoShape 2"/>
          <p:cNvSpPr/>
          <p:nvPr/>
        </p:nvSpPr>
        <p:spPr>
          <a:xfrm rot="-5400000">
            <a:off x="3106472" y="5517451"/>
            <a:ext cx="8998213" cy="0"/>
          </a:xfrm>
          <a:prstGeom prst="line">
            <a:avLst/>
          </a:prstGeom>
          <a:ln w="9525" cap="rnd">
            <a:solidFill>
              <a:srgbClr val="FFFFFF"/>
            </a:solidFill>
            <a:prstDash val="solid"/>
            <a:headEnd type="none" w="sm" len="sm"/>
            <a:tailEnd type="none" w="sm" len="sm"/>
          </a:ln>
        </p:spPr>
      </p:sp>
      <p:sp>
        <p:nvSpPr>
          <p:cNvPr id="3" name="AutoShape 3"/>
          <p:cNvSpPr/>
          <p:nvPr/>
        </p:nvSpPr>
        <p:spPr>
          <a:xfrm>
            <a:off x="8066015" y="7373331"/>
            <a:ext cx="9283211" cy="0"/>
          </a:xfrm>
          <a:prstGeom prst="line">
            <a:avLst/>
          </a:prstGeom>
          <a:ln w="9525" cap="rnd">
            <a:solidFill>
              <a:srgbClr val="FFFFFF"/>
            </a:solidFill>
            <a:prstDash val="solid"/>
            <a:headEnd type="none" w="sm" len="sm"/>
            <a:tailEnd type="none" w="sm" len="sm"/>
          </a:ln>
        </p:spPr>
      </p:sp>
      <p:sp>
        <p:nvSpPr>
          <p:cNvPr id="4" name="AutoShape 4"/>
          <p:cNvSpPr/>
          <p:nvPr/>
        </p:nvSpPr>
        <p:spPr>
          <a:xfrm>
            <a:off x="15710701" y="8563121"/>
            <a:ext cx="2204829" cy="1390357"/>
          </a:xfrm>
          <a:prstGeom prst="rect">
            <a:avLst/>
          </a:prstGeom>
          <a:solidFill>
            <a:srgbClr val="FFFFFF"/>
          </a:solidFill>
        </p:spPr>
      </p:sp>
      <p:grpSp>
        <p:nvGrpSpPr>
          <p:cNvPr id="5" name="Group 5"/>
          <p:cNvGrpSpPr/>
          <p:nvPr/>
        </p:nvGrpSpPr>
        <p:grpSpPr>
          <a:xfrm>
            <a:off x="16374494" y="9258300"/>
            <a:ext cx="974732" cy="190323"/>
            <a:chOff x="0" y="0"/>
            <a:chExt cx="2198440" cy="429260"/>
          </a:xfrm>
        </p:grpSpPr>
        <p:sp>
          <p:nvSpPr>
            <p:cNvPr id="6" name="Freeform 6"/>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1A548F"/>
            </a:solidFill>
          </p:spPr>
        </p:sp>
      </p:grpSp>
      <p:pic>
        <p:nvPicPr>
          <p:cNvPr id="7" name="Picture 7"/>
          <p:cNvPicPr>
            <a:picLocks noChangeAspect="1"/>
          </p:cNvPicPr>
          <p:nvPr/>
        </p:nvPicPr>
        <p:blipFill>
          <a:blip r:embed="rId3"/>
          <a:srcRect l="19610" r="19610"/>
          <a:stretch>
            <a:fillRect/>
          </a:stretch>
        </p:blipFill>
        <p:spPr>
          <a:xfrm>
            <a:off x="245658" y="1290105"/>
            <a:ext cx="7364683" cy="8063356"/>
          </a:xfrm>
          <a:prstGeom prst="rect">
            <a:avLst/>
          </a:prstGeom>
        </p:spPr>
      </p:pic>
      <p:sp>
        <p:nvSpPr>
          <p:cNvPr id="8" name="TextBox 8"/>
          <p:cNvSpPr txBox="1"/>
          <p:nvPr/>
        </p:nvSpPr>
        <p:spPr>
          <a:xfrm>
            <a:off x="8114758" y="3280809"/>
            <a:ext cx="8210992" cy="2465705"/>
          </a:xfrm>
          <a:prstGeom prst="rect">
            <a:avLst/>
          </a:prstGeom>
        </p:spPr>
        <p:txBody>
          <a:bodyPr lIns="0" tIns="0" rIns="0" bIns="0" rtlCol="0" anchor="t">
            <a:spAutoFit/>
          </a:bodyPr>
          <a:lstStyle/>
          <a:p>
            <a:pPr>
              <a:lnSpc>
                <a:spcPts val="9879"/>
              </a:lnSpc>
            </a:pPr>
            <a:r>
              <a:rPr lang="en-US" sz="7599" dirty="0">
                <a:solidFill>
                  <a:srgbClr val="FFFFFF"/>
                </a:solidFill>
                <a:latin typeface="Open Sauce"/>
              </a:rPr>
              <a:t>Ethical and Legal Consideration  </a:t>
            </a:r>
          </a:p>
        </p:txBody>
      </p:sp>
      <p:sp>
        <p:nvSpPr>
          <p:cNvPr id="9" name="TextBox 9"/>
          <p:cNvSpPr txBox="1"/>
          <p:nvPr/>
        </p:nvSpPr>
        <p:spPr>
          <a:xfrm>
            <a:off x="8066015" y="6210212"/>
            <a:ext cx="8308479" cy="503097"/>
          </a:xfrm>
          <a:prstGeom prst="rect">
            <a:avLst/>
          </a:prstGeom>
        </p:spPr>
        <p:txBody>
          <a:bodyPr lIns="0" tIns="0" rIns="0" bIns="0" rtlCol="0" anchor="t">
            <a:spAutoFit/>
          </a:bodyPr>
          <a:lstStyle/>
          <a:p>
            <a:pPr>
              <a:lnSpc>
                <a:spcPts val="4076"/>
              </a:lnSpc>
            </a:pPr>
            <a:r>
              <a:rPr lang="en-US" sz="3136" dirty="0">
                <a:solidFill>
                  <a:srgbClr val="FFFFFF"/>
                </a:solidFill>
                <a:latin typeface="Open Sauce"/>
              </a:rPr>
              <a:t>Google Maps Website Application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548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084751"/>
            <a:ext cx="8115300" cy="8117498"/>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D355D">
                <a:alpha val="29804"/>
              </a:srgbClr>
            </a:solidFill>
          </p:spPr>
        </p:sp>
      </p:grpSp>
      <p:grpSp>
        <p:nvGrpSpPr>
          <p:cNvPr id="4" name="Group 4"/>
          <p:cNvGrpSpPr/>
          <p:nvPr/>
        </p:nvGrpSpPr>
        <p:grpSpPr>
          <a:xfrm>
            <a:off x="10154353" y="3107654"/>
            <a:ext cx="6094595" cy="609459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D355D">
                <a:alpha val="49804"/>
              </a:srgbClr>
            </a:solidFill>
          </p:spPr>
        </p:sp>
      </p:grpSp>
      <p:grpSp>
        <p:nvGrpSpPr>
          <p:cNvPr id="6" name="Group 6"/>
          <p:cNvGrpSpPr/>
          <p:nvPr/>
        </p:nvGrpSpPr>
        <p:grpSpPr>
          <a:xfrm>
            <a:off x="11280106" y="5359161"/>
            <a:ext cx="3843088" cy="384308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D355D"/>
            </a:solidFill>
          </p:spPr>
        </p:sp>
      </p:grpSp>
      <p:sp>
        <p:nvSpPr>
          <p:cNvPr id="8" name="AutoShape 8"/>
          <p:cNvSpPr/>
          <p:nvPr/>
        </p:nvSpPr>
        <p:spPr>
          <a:xfrm>
            <a:off x="0" y="0"/>
            <a:ext cx="8138900" cy="10287000"/>
          </a:xfrm>
          <a:prstGeom prst="rect">
            <a:avLst/>
          </a:prstGeom>
          <a:solidFill>
            <a:srgbClr val="FFFFFF"/>
          </a:solidFill>
        </p:spPr>
      </p:sp>
      <p:sp>
        <p:nvSpPr>
          <p:cNvPr id="9" name="AutoShape 9"/>
          <p:cNvSpPr/>
          <p:nvPr/>
        </p:nvSpPr>
        <p:spPr>
          <a:xfrm>
            <a:off x="1317720" y="7731764"/>
            <a:ext cx="5503460" cy="0"/>
          </a:xfrm>
          <a:prstGeom prst="line">
            <a:avLst/>
          </a:prstGeom>
          <a:ln w="9525" cap="rnd">
            <a:solidFill>
              <a:srgbClr val="000000"/>
            </a:solidFill>
            <a:prstDash val="solid"/>
            <a:headEnd type="none" w="sm" len="sm"/>
            <a:tailEnd type="none" w="sm" len="sm"/>
          </a:ln>
        </p:spPr>
      </p:sp>
      <p:sp>
        <p:nvSpPr>
          <p:cNvPr id="10" name="AutoShape 10"/>
          <p:cNvSpPr/>
          <p:nvPr/>
        </p:nvSpPr>
        <p:spPr>
          <a:xfrm>
            <a:off x="1317720" y="6316277"/>
            <a:ext cx="5503460" cy="0"/>
          </a:xfrm>
          <a:prstGeom prst="line">
            <a:avLst/>
          </a:prstGeom>
          <a:ln w="9525" cap="rnd">
            <a:solidFill>
              <a:srgbClr val="000000"/>
            </a:solidFill>
            <a:prstDash val="solid"/>
            <a:headEnd type="none" w="sm" len="sm"/>
            <a:tailEnd type="none" w="sm" len="sm"/>
          </a:ln>
        </p:spPr>
      </p:sp>
      <p:sp>
        <p:nvSpPr>
          <p:cNvPr id="11" name="AutoShape 11"/>
          <p:cNvSpPr/>
          <p:nvPr/>
        </p:nvSpPr>
        <p:spPr>
          <a:xfrm>
            <a:off x="1317720" y="9147251"/>
            <a:ext cx="5503460" cy="0"/>
          </a:xfrm>
          <a:prstGeom prst="line">
            <a:avLst/>
          </a:prstGeom>
          <a:ln w="9525" cap="rnd">
            <a:solidFill>
              <a:srgbClr val="000000"/>
            </a:solidFill>
            <a:prstDash val="solid"/>
            <a:headEnd type="none" w="sm" len="sm"/>
            <a:tailEnd type="none" w="sm" len="sm"/>
          </a:ln>
        </p:spPr>
      </p:sp>
      <p:sp>
        <p:nvSpPr>
          <p:cNvPr id="12" name="AutoShape 12"/>
          <p:cNvSpPr/>
          <p:nvPr/>
        </p:nvSpPr>
        <p:spPr>
          <a:xfrm>
            <a:off x="1317720" y="4900790"/>
            <a:ext cx="5503460" cy="0"/>
          </a:xfrm>
          <a:prstGeom prst="line">
            <a:avLst/>
          </a:prstGeom>
          <a:ln w="9525" cap="rnd">
            <a:solidFill>
              <a:srgbClr val="000000"/>
            </a:solidFill>
            <a:prstDash val="solid"/>
            <a:headEnd type="none" w="sm" len="sm"/>
            <a:tailEnd type="none" w="sm" len="sm"/>
          </a:ln>
        </p:spPr>
      </p:sp>
      <p:sp>
        <p:nvSpPr>
          <p:cNvPr id="13" name="TextBox 13"/>
          <p:cNvSpPr txBox="1"/>
          <p:nvPr/>
        </p:nvSpPr>
        <p:spPr>
          <a:xfrm>
            <a:off x="11555512" y="1925115"/>
            <a:ext cx="3292276" cy="1035685"/>
          </a:xfrm>
          <a:prstGeom prst="rect">
            <a:avLst/>
          </a:prstGeom>
        </p:spPr>
        <p:txBody>
          <a:bodyPr lIns="0" tIns="0" rIns="0" bIns="0" rtlCol="0" anchor="t">
            <a:spAutoFit/>
          </a:bodyPr>
          <a:lstStyle/>
          <a:p>
            <a:pPr algn="ctr">
              <a:lnSpc>
                <a:spcPts val="4160"/>
              </a:lnSpc>
            </a:pPr>
            <a:r>
              <a:rPr lang="en-US" sz="3200" dirty="0">
                <a:solidFill>
                  <a:srgbClr val="FFFFFF"/>
                </a:solidFill>
                <a:latin typeface="Open Sauce"/>
              </a:rPr>
              <a:t>PYTHON PANDAS</a:t>
            </a:r>
          </a:p>
        </p:txBody>
      </p:sp>
      <p:sp>
        <p:nvSpPr>
          <p:cNvPr id="14" name="TextBox 14"/>
          <p:cNvSpPr txBox="1"/>
          <p:nvPr/>
        </p:nvSpPr>
        <p:spPr>
          <a:xfrm>
            <a:off x="11555512" y="7000208"/>
            <a:ext cx="3292276" cy="1559560"/>
          </a:xfrm>
          <a:prstGeom prst="rect">
            <a:avLst/>
          </a:prstGeom>
        </p:spPr>
        <p:txBody>
          <a:bodyPr lIns="0" tIns="0" rIns="0" bIns="0" rtlCol="0" anchor="t">
            <a:spAutoFit/>
          </a:bodyPr>
          <a:lstStyle/>
          <a:p>
            <a:pPr algn="ctr">
              <a:lnSpc>
                <a:spcPts val="4160"/>
              </a:lnSpc>
            </a:pPr>
            <a:r>
              <a:rPr lang="en-US" sz="3200" dirty="0">
                <a:solidFill>
                  <a:srgbClr val="FFFFFF"/>
                </a:solidFill>
                <a:latin typeface="Open Sauce"/>
              </a:rPr>
              <a:t>20 ENTRIES PER DAY FOR 3 DAYS</a:t>
            </a:r>
          </a:p>
        </p:txBody>
      </p:sp>
      <p:sp>
        <p:nvSpPr>
          <p:cNvPr id="15" name="TextBox 15"/>
          <p:cNvSpPr txBox="1"/>
          <p:nvPr/>
        </p:nvSpPr>
        <p:spPr>
          <a:xfrm>
            <a:off x="11555512" y="4188111"/>
            <a:ext cx="3292276" cy="1035685"/>
          </a:xfrm>
          <a:prstGeom prst="rect">
            <a:avLst/>
          </a:prstGeom>
        </p:spPr>
        <p:txBody>
          <a:bodyPr lIns="0" tIns="0" rIns="0" bIns="0" rtlCol="0" anchor="t">
            <a:spAutoFit/>
          </a:bodyPr>
          <a:lstStyle/>
          <a:p>
            <a:pPr algn="ctr">
              <a:lnSpc>
                <a:spcPts val="4160"/>
              </a:lnSpc>
            </a:pPr>
            <a:r>
              <a:rPr lang="en-US" sz="3200" dirty="0">
                <a:solidFill>
                  <a:srgbClr val="FFFFFF"/>
                </a:solidFill>
                <a:latin typeface="Open Sauce"/>
              </a:rPr>
              <a:t>PYTHON NUMPY </a:t>
            </a:r>
          </a:p>
        </p:txBody>
      </p:sp>
      <p:sp>
        <p:nvSpPr>
          <p:cNvPr id="16" name="TextBox 16"/>
          <p:cNvSpPr txBox="1"/>
          <p:nvPr/>
        </p:nvSpPr>
        <p:spPr>
          <a:xfrm>
            <a:off x="1028700" y="262541"/>
            <a:ext cx="5792480" cy="4740371"/>
          </a:xfrm>
          <a:prstGeom prst="rect">
            <a:avLst/>
          </a:prstGeom>
        </p:spPr>
        <p:txBody>
          <a:bodyPr lIns="0" tIns="0" rIns="0" bIns="0" rtlCol="0" anchor="t">
            <a:spAutoFit/>
          </a:bodyPr>
          <a:lstStyle/>
          <a:p>
            <a:pPr algn="ctr">
              <a:lnSpc>
                <a:spcPts val="9434"/>
              </a:lnSpc>
            </a:pPr>
            <a:r>
              <a:rPr lang="en-US" sz="7257" dirty="0">
                <a:solidFill>
                  <a:srgbClr val="1A548F"/>
                </a:solidFill>
                <a:latin typeface="Open Sauce Bold"/>
              </a:rPr>
              <a:t>Data Creation and Collection</a:t>
            </a:r>
          </a:p>
        </p:txBody>
      </p:sp>
      <p:sp>
        <p:nvSpPr>
          <p:cNvPr id="17" name="TextBox 17"/>
          <p:cNvSpPr txBox="1"/>
          <p:nvPr/>
        </p:nvSpPr>
        <p:spPr>
          <a:xfrm>
            <a:off x="1317720" y="5273571"/>
            <a:ext cx="2951242" cy="650875"/>
          </a:xfrm>
          <a:prstGeom prst="rect">
            <a:avLst/>
          </a:prstGeom>
        </p:spPr>
        <p:txBody>
          <a:bodyPr lIns="0" tIns="0" rIns="0" bIns="0" rtlCol="0" anchor="t">
            <a:spAutoFit/>
          </a:bodyPr>
          <a:lstStyle/>
          <a:p>
            <a:pPr>
              <a:lnSpc>
                <a:spcPts val="2600"/>
              </a:lnSpc>
            </a:pPr>
            <a:r>
              <a:rPr lang="en-US" sz="2000" dirty="0">
                <a:solidFill>
                  <a:srgbClr val="A8A8A8"/>
                </a:solidFill>
                <a:latin typeface="Open Sauce"/>
              </a:rPr>
              <a:t>Library for data frame creation</a:t>
            </a:r>
          </a:p>
        </p:txBody>
      </p:sp>
      <p:sp>
        <p:nvSpPr>
          <p:cNvPr id="18" name="TextBox 18"/>
          <p:cNvSpPr txBox="1"/>
          <p:nvPr/>
        </p:nvSpPr>
        <p:spPr>
          <a:xfrm>
            <a:off x="4664471" y="5356121"/>
            <a:ext cx="2156708" cy="485775"/>
          </a:xfrm>
          <a:prstGeom prst="rect">
            <a:avLst/>
          </a:prstGeom>
        </p:spPr>
        <p:txBody>
          <a:bodyPr lIns="0" tIns="0" rIns="0" bIns="0" rtlCol="0" anchor="t">
            <a:spAutoFit/>
          </a:bodyPr>
          <a:lstStyle/>
          <a:p>
            <a:pPr>
              <a:lnSpc>
                <a:spcPts val="3899"/>
              </a:lnSpc>
            </a:pPr>
            <a:r>
              <a:rPr lang="en-US" sz="3000" dirty="0">
                <a:solidFill>
                  <a:srgbClr val="000000"/>
                </a:solidFill>
                <a:latin typeface="Open Sauce"/>
              </a:rPr>
              <a:t>Pandas</a:t>
            </a:r>
          </a:p>
        </p:txBody>
      </p:sp>
      <p:sp>
        <p:nvSpPr>
          <p:cNvPr id="19" name="TextBox 19"/>
          <p:cNvSpPr txBox="1"/>
          <p:nvPr/>
        </p:nvSpPr>
        <p:spPr>
          <a:xfrm>
            <a:off x="4664471" y="6771608"/>
            <a:ext cx="2156708" cy="463525"/>
          </a:xfrm>
          <a:prstGeom prst="rect">
            <a:avLst/>
          </a:prstGeom>
        </p:spPr>
        <p:txBody>
          <a:bodyPr lIns="0" tIns="0" rIns="0" bIns="0" rtlCol="0" anchor="t">
            <a:spAutoFit/>
          </a:bodyPr>
          <a:lstStyle/>
          <a:p>
            <a:pPr>
              <a:lnSpc>
                <a:spcPts val="3899"/>
              </a:lnSpc>
            </a:pPr>
            <a:r>
              <a:rPr lang="en-US" sz="3000" dirty="0">
                <a:solidFill>
                  <a:srgbClr val="000000"/>
                </a:solidFill>
                <a:latin typeface="Open Sauce"/>
              </a:rPr>
              <a:t>NumPy</a:t>
            </a:r>
          </a:p>
        </p:txBody>
      </p:sp>
      <p:sp>
        <p:nvSpPr>
          <p:cNvPr id="20" name="TextBox 20"/>
          <p:cNvSpPr txBox="1"/>
          <p:nvPr/>
        </p:nvSpPr>
        <p:spPr>
          <a:xfrm>
            <a:off x="1317720" y="6689058"/>
            <a:ext cx="2951242" cy="309059"/>
          </a:xfrm>
          <a:prstGeom prst="rect">
            <a:avLst/>
          </a:prstGeom>
        </p:spPr>
        <p:txBody>
          <a:bodyPr lIns="0" tIns="0" rIns="0" bIns="0" rtlCol="0" anchor="t">
            <a:spAutoFit/>
          </a:bodyPr>
          <a:lstStyle/>
          <a:p>
            <a:pPr>
              <a:lnSpc>
                <a:spcPts val="2600"/>
              </a:lnSpc>
            </a:pPr>
            <a:r>
              <a:rPr lang="en-US" sz="2000" dirty="0">
                <a:solidFill>
                  <a:srgbClr val="A8A8A8"/>
                </a:solidFill>
                <a:latin typeface="Open Sauce"/>
              </a:rPr>
              <a:t>Library for calculations</a:t>
            </a:r>
          </a:p>
        </p:txBody>
      </p:sp>
      <p:sp>
        <p:nvSpPr>
          <p:cNvPr id="21" name="TextBox 21"/>
          <p:cNvSpPr txBox="1"/>
          <p:nvPr/>
        </p:nvSpPr>
        <p:spPr>
          <a:xfrm>
            <a:off x="4664471" y="8187095"/>
            <a:ext cx="2156708" cy="485775"/>
          </a:xfrm>
          <a:prstGeom prst="rect">
            <a:avLst/>
          </a:prstGeom>
        </p:spPr>
        <p:txBody>
          <a:bodyPr lIns="0" tIns="0" rIns="0" bIns="0" rtlCol="0" anchor="t">
            <a:spAutoFit/>
          </a:bodyPr>
          <a:lstStyle/>
          <a:p>
            <a:pPr>
              <a:lnSpc>
                <a:spcPts val="3899"/>
              </a:lnSpc>
            </a:pPr>
            <a:r>
              <a:rPr lang="en-US" sz="3000" dirty="0">
                <a:solidFill>
                  <a:srgbClr val="000000"/>
                </a:solidFill>
                <a:latin typeface="Open Sauce"/>
              </a:rPr>
              <a:t>60 entries</a:t>
            </a:r>
          </a:p>
        </p:txBody>
      </p:sp>
      <p:sp>
        <p:nvSpPr>
          <p:cNvPr id="22" name="TextBox 22"/>
          <p:cNvSpPr txBox="1"/>
          <p:nvPr/>
        </p:nvSpPr>
        <p:spPr>
          <a:xfrm>
            <a:off x="1317720" y="8104545"/>
            <a:ext cx="1164878" cy="327025"/>
          </a:xfrm>
          <a:prstGeom prst="rect">
            <a:avLst/>
          </a:prstGeom>
        </p:spPr>
        <p:txBody>
          <a:bodyPr lIns="0" tIns="0" rIns="0" bIns="0" rtlCol="0" anchor="t">
            <a:spAutoFit/>
          </a:bodyPr>
          <a:lstStyle/>
          <a:p>
            <a:pPr>
              <a:lnSpc>
                <a:spcPts val="2600"/>
              </a:lnSpc>
            </a:pPr>
            <a:r>
              <a:rPr lang="en-US" sz="2000" dirty="0">
                <a:solidFill>
                  <a:srgbClr val="A8A8A8"/>
                </a:solidFill>
                <a:latin typeface="Open Sauce"/>
              </a:rPr>
              <a:t>Data Size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823917"/>
          </a:xfrm>
          <a:prstGeom prst="rect">
            <a:avLst/>
          </a:prstGeom>
          <a:solidFill>
            <a:srgbClr val="000000">
              <a:alpha val="3922"/>
            </a:srgbClr>
          </a:solidFill>
        </p:spPr>
      </p:sp>
      <p:pic>
        <p:nvPicPr>
          <p:cNvPr id="3" name="Picture 3"/>
          <p:cNvPicPr>
            <a:picLocks noChangeAspect="1"/>
          </p:cNvPicPr>
          <p:nvPr/>
        </p:nvPicPr>
        <p:blipFill>
          <a:blip r:embed="rId3"/>
          <a:srcRect/>
          <a:stretch>
            <a:fillRect/>
          </a:stretch>
        </p:blipFill>
        <p:spPr>
          <a:xfrm>
            <a:off x="2003728" y="3519992"/>
            <a:ext cx="8430282" cy="5052082"/>
          </a:xfrm>
          <a:prstGeom prst="rect">
            <a:avLst/>
          </a:prstGeom>
        </p:spPr>
      </p:pic>
      <p:sp>
        <p:nvSpPr>
          <p:cNvPr id="4" name="TextBox 4"/>
          <p:cNvSpPr txBox="1"/>
          <p:nvPr/>
        </p:nvSpPr>
        <p:spPr>
          <a:xfrm>
            <a:off x="1028700" y="769656"/>
            <a:ext cx="9063455" cy="1217930"/>
          </a:xfrm>
          <a:prstGeom prst="rect">
            <a:avLst/>
          </a:prstGeom>
        </p:spPr>
        <p:txBody>
          <a:bodyPr lIns="0" tIns="0" rIns="0" bIns="0" rtlCol="0" anchor="t">
            <a:spAutoFit/>
          </a:bodyPr>
          <a:lstStyle/>
          <a:p>
            <a:pPr>
              <a:lnSpc>
                <a:spcPts val="9879"/>
              </a:lnSpc>
            </a:pPr>
            <a:r>
              <a:rPr lang="en-US" sz="7599" dirty="0">
                <a:solidFill>
                  <a:srgbClr val="1A548F"/>
                </a:solidFill>
                <a:latin typeface="Open Sauce Bold"/>
              </a:rPr>
              <a:t>Excel Graphs</a:t>
            </a:r>
          </a:p>
        </p:txBody>
      </p:sp>
      <p:sp>
        <p:nvSpPr>
          <p:cNvPr id="5" name="TextBox 5"/>
          <p:cNvSpPr txBox="1"/>
          <p:nvPr/>
        </p:nvSpPr>
        <p:spPr>
          <a:xfrm>
            <a:off x="11608546" y="907134"/>
            <a:ext cx="5650754" cy="981075"/>
          </a:xfrm>
          <a:prstGeom prst="rect">
            <a:avLst/>
          </a:prstGeom>
        </p:spPr>
        <p:txBody>
          <a:bodyPr lIns="0" tIns="0" rIns="0" bIns="0" rtlCol="0" anchor="t">
            <a:spAutoFit/>
          </a:bodyPr>
          <a:lstStyle/>
          <a:p>
            <a:pPr algn="r">
              <a:lnSpc>
                <a:spcPts val="3899"/>
              </a:lnSpc>
            </a:pPr>
            <a:r>
              <a:rPr lang="en-US" sz="3000" dirty="0">
                <a:solidFill>
                  <a:srgbClr val="1A548F"/>
                </a:solidFill>
                <a:latin typeface="Open Sauce Bold"/>
              </a:rPr>
              <a:t>Bloemfontein Warehouse Profits for 3 Days</a:t>
            </a:r>
          </a:p>
        </p:txBody>
      </p:sp>
      <p:grpSp>
        <p:nvGrpSpPr>
          <p:cNvPr id="6" name="Group 6"/>
          <p:cNvGrpSpPr/>
          <p:nvPr/>
        </p:nvGrpSpPr>
        <p:grpSpPr>
          <a:xfrm>
            <a:off x="11378549" y="4792744"/>
            <a:ext cx="5609998" cy="3449591"/>
            <a:chOff x="0" y="0"/>
            <a:chExt cx="7479997" cy="4599454"/>
          </a:xfrm>
        </p:grpSpPr>
        <p:sp>
          <p:nvSpPr>
            <p:cNvPr id="7" name="TextBox 7"/>
            <p:cNvSpPr txBox="1"/>
            <p:nvPr/>
          </p:nvSpPr>
          <p:spPr>
            <a:xfrm>
              <a:off x="0" y="-47625"/>
              <a:ext cx="7479997" cy="1083945"/>
            </a:xfrm>
            <a:prstGeom prst="rect">
              <a:avLst/>
            </a:prstGeom>
          </p:spPr>
          <p:txBody>
            <a:bodyPr lIns="0" tIns="0" rIns="0" bIns="0" rtlCol="0" anchor="t">
              <a:spAutoFit/>
            </a:bodyPr>
            <a:lstStyle/>
            <a:p>
              <a:pPr>
                <a:lnSpc>
                  <a:spcPts val="3359"/>
                </a:lnSpc>
              </a:pPr>
              <a:r>
                <a:rPr lang="en-US" sz="2400" dirty="0">
                  <a:solidFill>
                    <a:srgbClr val="A8A8A8"/>
                  </a:solidFill>
                  <a:latin typeface="Open Sauce Bold"/>
                </a:rPr>
                <a:t>BLOEMFONTEIN PROFITS RESULTS FOR THREE DAYS</a:t>
              </a:r>
            </a:p>
          </p:txBody>
        </p:sp>
        <p:sp>
          <p:nvSpPr>
            <p:cNvPr id="8" name="TextBox 8"/>
            <p:cNvSpPr txBox="1"/>
            <p:nvPr/>
          </p:nvSpPr>
          <p:spPr>
            <a:xfrm>
              <a:off x="0" y="1606699"/>
              <a:ext cx="7479997" cy="29927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Day 3 received more profits than Day 2 or Day 1, because most customers who purchased from the warehouse were allocated to it due to their location.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823917"/>
          </a:xfrm>
          <a:prstGeom prst="rect">
            <a:avLst/>
          </a:prstGeom>
          <a:solidFill>
            <a:srgbClr val="000000">
              <a:alpha val="3922"/>
            </a:srgbClr>
          </a:solidFill>
        </p:spPr>
      </p:sp>
      <p:pic>
        <p:nvPicPr>
          <p:cNvPr id="3" name="Picture 3"/>
          <p:cNvPicPr>
            <a:picLocks noChangeAspect="1"/>
          </p:cNvPicPr>
          <p:nvPr/>
        </p:nvPicPr>
        <p:blipFill>
          <a:blip r:embed="rId3"/>
          <a:srcRect/>
          <a:stretch>
            <a:fillRect/>
          </a:stretch>
        </p:blipFill>
        <p:spPr>
          <a:xfrm>
            <a:off x="2003728" y="3710492"/>
            <a:ext cx="8088427" cy="4847216"/>
          </a:xfrm>
          <a:prstGeom prst="rect">
            <a:avLst/>
          </a:prstGeom>
        </p:spPr>
      </p:pic>
      <p:sp>
        <p:nvSpPr>
          <p:cNvPr id="4" name="TextBox 4"/>
          <p:cNvSpPr txBox="1"/>
          <p:nvPr/>
        </p:nvSpPr>
        <p:spPr>
          <a:xfrm>
            <a:off x="1028700" y="769656"/>
            <a:ext cx="9063455" cy="1217930"/>
          </a:xfrm>
          <a:prstGeom prst="rect">
            <a:avLst/>
          </a:prstGeom>
        </p:spPr>
        <p:txBody>
          <a:bodyPr lIns="0" tIns="0" rIns="0" bIns="0" rtlCol="0" anchor="t">
            <a:spAutoFit/>
          </a:bodyPr>
          <a:lstStyle/>
          <a:p>
            <a:pPr>
              <a:lnSpc>
                <a:spcPts val="9879"/>
              </a:lnSpc>
            </a:pPr>
            <a:r>
              <a:rPr lang="en-US" sz="7599" dirty="0">
                <a:solidFill>
                  <a:srgbClr val="1A548F"/>
                </a:solidFill>
                <a:latin typeface="Open Sauce Bold"/>
              </a:rPr>
              <a:t>Excel Graphs</a:t>
            </a:r>
          </a:p>
        </p:txBody>
      </p:sp>
      <p:sp>
        <p:nvSpPr>
          <p:cNvPr id="5" name="TextBox 5"/>
          <p:cNvSpPr txBox="1"/>
          <p:nvPr/>
        </p:nvSpPr>
        <p:spPr>
          <a:xfrm>
            <a:off x="11608546" y="907134"/>
            <a:ext cx="5650754" cy="981075"/>
          </a:xfrm>
          <a:prstGeom prst="rect">
            <a:avLst/>
          </a:prstGeom>
        </p:spPr>
        <p:txBody>
          <a:bodyPr lIns="0" tIns="0" rIns="0" bIns="0" rtlCol="0" anchor="t">
            <a:spAutoFit/>
          </a:bodyPr>
          <a:lstStyle/>
          <a:p>
            <a:pPr algn="r">
              <a:lnSpc>
                <a:spcPts val="3899"/>
              </a:lnSpc>
            </a:pPr>
            <a:r>
              <a:rPr lang="en-US" sz="3000" dirty="0">
                <a:solidFill>
                  <a:srgbClr val="1A548F"/>
                </a:solidFill>
                <a:latin typeface="Open Sauce Bold"/>
              </a:rPr>
              <a:t>Cape Town Warehouse Profits for 3 Days</a:t>
            </a:r>
          </a:p>
        </p:txBody>
      </p:sp>
      <p:grpSp>
        <p:nvGrpSpPr>
          <p:cNvPr id="6" name="Group 6"/>
          <p:cNvGrpSpPr/>
          <p:nvPr/>
        </p:nvGrpSpPr>
        <p:grpSpPr>
          <a:xfrm>
            <a:off x="11378549" y="5478544"/>
            <a:ext cx="5609998" cy="2077991"/>
            <a:chOff x="0" y="0"/>
            <a:chExt cx="7479997" cy="2770654"/>
          </a:xfrm>
        </p:grpSpPr>
        <p:sp>
          <p:nvSpPr>
            <p:cNvPr id="7" name="TextBox 7"/>
            <p:cNvSpPr txBox="1"/>
            <p:nvPr/>
          </p:nvSpPr>
          <p:spPr>
            <a:xfrm>
              <a:off x="0" y="-47625"/>
              <a:ext cx="7479997" cy="1083945"/>
            </a:xfrm>
            <a:prstGeom prst="rect">
              <a:avLst/>
            </a:prstGeom>
          </p:spPr>
          <p:txBody>
            <a:bodyPr lIns="0" tIns="0" rIns="0" bIns="0" rtlCol="0" anchor="t">
              <a:spAutoFit/>
            </a:bodyPr>
            <a:lstStyle/>
            <a:p>
              <a:pPr>
                <a:lnSpc>
                  <a:spcPts val="3359"/>
                </a:lnSpc>
              </a:pPr>
              <a:r>
                <a:rPr lang="en-US" sz="2400" dirty="0">
                  <a:solidFill>
                    <a:srgbClr val="A8A8A8"/>
                  </a:solidFill>
                  <a:latin typeface="Open Sauce Bold"/>
                </a:rPr>
                <a:t>CAPE TOWN PROFITS RESULTS FOR THREE DAYS</a:t>
              </a:r>
            </a:p>
          </p:txBody>
        </p:sp>
        <p:sp>
          <p:nvSpPr>
            <p:cNvPr id="8" name="TextBox 8"/>
            <p:cNvSpPr txBox="1"/>
            <p:nvPr/>
          </p:nvSpPr>
          <p:spPr>
            <a:xfrm>
              <a:off x="0" y="1606699"/>
              <a:ext cx="7479997" cy="11639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Day 3 made more profits as seen by the two spikes in profit increases. </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823917"/>
          </a:xfrm>
          <a:prstGeom prst="rect">
            <a:avLst/>
          </a:prstGeom>
          <a:solidFill>
            <a:srgbClr val="000000">
              <a:alpha val="3922"/>
            </a:srgbClr>
          </a:solidFill>
        </p:spPr>
      </p:sp>
      <p:pic>
        <p:nvPicPr>
          <p:cNvPr id="3" name="Picture 3"/>
          <p:cNvPicPr>
            <a:picLocks noChangeAspect="1"/>
          </p:cNvPicPr>
          <p:nvPr/>
        </p:nvPicPr>
        <p:blipFill>
          <a:blip r:embed="rId3"/>
          <a:srcRect/>
          <a:stretch>
            <a:fillRect/>
          </a:stretch>
        </p:blipFill>
        <p:spPr>
          <a:xfrm>
            <a:off x="2280387" y="3710492"/>
            <a:ext cx="8088427" cy="4847216"/>
          </a:xfrm>
          <a:prstGeom prst="rect">
            <a:avLst/>
          </a:prstGeom>
        </p:spPr>
      </p:pic>
      <p:sp>
        <p:nvSpPr>
          <p:cNvPr id="4" name="TextBox 4"/>
          <p:cNvSpPr txBox="1"/>
          <p:nvPr/>
        </p:nvSpPr>
        <p:spPr>
          <a:xfrm>
            <a:off x="1028700" y="769656"/>
            <a:ext cx="9063455" cy="1217930"/>
          </a:xfrm>
          <a:prstGeom prst="rect">
            <a:avLst/>
          </a:prstGeom>
        </p:spPr>
        <p:txBody>
          <a:bodyPr lIns="0" tIns="0" rIns="0" bIns="0" rtlCol="0" anchor="t">
            <a:spAutoFit/>
          </a:bodyPr>
          <a:lstStyle/>
          <a:p>
            <a:pPr>
              <a:lnSpc>
                <a:spcPts val="9879"/>
              </a:lnSpc>
            </a:pPr>
            <a:r>
              <a:rPr lang="en-US" sz="7599" dirty="0">
                <a:solidFill>
                  <a:srgbClr val="1A548F"/>
                </a:solidFill>
                <a:latin typeface="Open Sauce Bold"/>
              </a:rPr>
              <a:t>Excel Graphs</a:t>
            </a:r>
          </a:p>
        </p:txBody>
      </p:sp>
      <p:sp>
        <p:nvSpPr>
          <p:cNvPr id="5" name="TextBox 5"/>
          <p:cNvSpPr txBox="1"/>
          <p:nvPr/>
        </p:nvSpPr>
        <p:spPr>
          <a:xfrm>
            <a:off x="11608546" y="907134"/>
            <a:ext cx="5650754" cy="981075"/>
          </a:xfrm>
          <a:prstGeom prst="rect">
            <a:avLst/>
          </a:prstGeom>
        </p:spPr>
        <p:txBody>
          <a:bodyPr lIns="0" tIns="0" rIns="0" bIns="0" rtlCol="0" anchor="t">
            <a:spAutoFit/>
          </a:bodyPr>
          <a:lstStyle/>
          <a:p>
            <a:pPr algn="r">
              <a:lnSpc>
                <a:spcPts val="3899"/>
              </a:lnSpc>
            </a:pPr>
            <a:r>
              <a:rPr lang="en-US" sz="3000" dirty="0">
                <a:solidFill>
                  <a:srgbClr val="1A548F"/>
                </a:solidFill>
                <a:latin typeface="Open Sauce Bold"/>
              </a:rPr>
              <a:t>Pretoria Warehouse Profits for 3 Days</a:t>
            </a:r>
          </a:p>
        </p:txBody>
      </p:sp>
      <p:grpSp>
        <p:nvGrpSpPr>
          <p:cNvPr id="6" name="Group 6"/>
          <p:cNvGrpSpPr/>
          <p:nvPr/>
        </p:nvGrpSpPr>
        <p:grpSpPr>
          <a:xfrm>
            <a:off x="11378549" y="5249944"/>
            <a:ext cx="5609998" cy="2535191"/>
            <a:chOff x="0" y="0"/>
            <a:chExt cx="7479997" cy="3380254"/>
          </a:xfrm>
        </p:grpSpPr>
        <p:sp>
          <p:nvSpPr>
            <p:cNvPr id="7" name="TextBox 7"/>
            <p:cNvSpPr txBox="1"/>
            <p:nvPr/>
          </p:nvSpPr>
          <p:spPr>
            <a:xfrm>
              <a:off x="0" y="-47625"/>
              <a:ext cx="7479997" cy="1083945"/>
            </a:xfrm>
            <a:prstGeom prst="rect">
              <a:avLst/>
            </a:prstGeom>
          </p:spPr>
          <p:txBody>
            <a:bodyPr lIns="0" tIns="0" rIns="0" bIns="0" rtlCol="0" anchor="t">
              <a:spAutoFit/>
            </a:bodyPr>
            <a:lstStyle/>
            <a:p>
              <a:pPr>
                <a:lnSpc>
                  <a:spcPts val="3359"/>
                </a:lnSpc>
              </a:pPr>
              <a:r>
                <a:rPr lang="en-US" sz="2400" dirty="0">
                  <a:solidFill>
                    <a:srgbClr val="A8A8A8"/>
                  </a:solidFill>
                  <a:latin typeface="Open Sauce Bold"/>
                </a:rPr>
                <a:t>PRETORIA PROFITS RESULTS FOR THREE DAYS</a:t>
              </a:r>
            </a:p>
          </p:txBody>
        </p:sp>
        <p:sp>
          <p:nvSpPr>
            <p:cNvPr id="8" name="TextBox 8"/>
            <p:cNvSpPr txBox="1"/>
            <p:nvPr/>
          </p:nvSpPr>
          <p:spPr>
            <a:xfrm>
              <a:off x="0" y="1606699"/>
              <a:ext cx="7479997" cy="17735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There were more profits generated on Day 3. The least profits were generated on Day 1</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548F"/>
        </a:solidFill>
        <a:effectLst/>
      </p:bgPr>
    </p:bg>
    <p:spTree>
      <p:nvGrpSpPr>
        <p:cNvPr id="1" name=""/>
        <p:cNvGrpSpPr/>
        <p:nvPr/>
      </p:nvGrpSpPr>
      <p:grpSpPr>
        <a:xfrm>
          <a:off x="0" y="0"/>
          <a:ext cx="0" cy="0"/>
          <a:chOff x="0" y="0"/>
          <a:chExt cx="0" cy="0"/>
        </a:xfrm>
      </p:grpSpPr>
      <p:sp>
        <p:nvSpPr>
          <p:cNvPr id="2" name="AutoShape 2"/>
          <p:cNvSpPr/>
          <p:nvPr/>
        </p:nvSpPr>
        <p:spPr>
          <a:xfrm>
            <a:off x="8220577" y="2189942"/>
            <a:ext cx="8875623" cy="0"/>
          </a:xfrm>
          <a:prstGeom prst="line">
            <a:avLst/>
          </a:prstGeom>
          <a:ln w="9525" cap="rnd">
            <a:solidFill>
              <a:srgbClr val="FFFFFF"/>
            </a:solidFill>
            <a:prstDash val="solid"/>
            <a:headEnd type="none" w="sm" len="sm"/>
            <a:tailEnd type="none" w="sm" len="sm"/>
          </a:ln>
        </p:spPr>
      </p:sp>
      <p:sp>
        <p:nvSpPr>
          <p:cNvPr id="3" name="AutoShape 3"/>
          <p:cNvSpPr/>
          <p:nvPr/>
        </p:nvSpPr>
        <p:spPr>
          <a:xfrm>
            <a:off x="14891370" y="6697176"/>
            <a:ext cx="2204829" cy="1390357"/>
          </a:xfrm>
          <a:prstGeom prst="rect">
            <a:avLst/>
          </a:prstGeom>
          <a:solidFill>
            <a:srgbClr val="FFFFFF"/>
          </a:solidFill>
        </p:spPr>
      </p:sp>
      <p:grpSp>
        <p:nvGrpSpPr>
          <p:cNvPr id="4" name="Group 4"/>
          <p:cNvGrpSpPr/>
          <p:nvPr/>
        </p:nvGrpSpPr>
        <p:grpSpPr>
          <a:xfrm>
            <a:off x="15506419" y="7297194"/>
            <a:ext cx="974732" cy="190323"/>
            <a:chOff x="0" y="0"/>
            <a:chExt cx="2198440" cy="429260"/>
          </a:xfrm>
        </p:grpSpPr>
        <p:sp>
          <p:nvSpPr>
            <p:cNvPr id="5" name="Freeform 5"/>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1A548F"/>
            </a:solidFill>
          </p:spPr>
        </p:sp>
      </p:grpSp>
      <p:sp>
        <p:nvSpPr>
          <p:cNvPr id="6" name="AutoShape 6"/>
          <p:cNvSpPr/>
          <p:nvPr/>
        </p:nvSpPr>
        <p:spPr>
          <a:xfrm>
            <a:off x="8230102" y="6687651"/>
            <a:ext cx="8875623" cy="0"/>
          </a:xfrm>
          <a:prstGeom prst="line">
            <a:avLst/>
          </a:prstGeom>
          <a:ln w="9525" cap="rnd">
            <a:solidFill>
              <a:srgbClr val="FFFFFF"/>
            </a:solidFill>
            <a:prstDash val="solid"/>
            <a:headEnd type="none" w="sm" len="sm"/>
            <a:tailEnd type="none" w="sm" len="sm"/>
          </a:ln>
        </p:spPr>
      </p:sp>
      <p:sp>
        <p:nvSpPr>
          <p:cNvPr id="7" name="AutoShape 7"/>
          <p:cNvSpPr/>
          <p:nvPr/>
        </p:nvSpPr>
        <p:spPr>
          <a:xfrm>
            <a:off x="8220577" y="8087533"/>
            <a:ext cx="8875623" cy="0"/>
          </a:xfrm>
          <a:prstGeom prst="line">
            <a:avLst/>
          </a:prstGeom>
          <a:ln w="9525" cap="rnd">
            <a:solidFill>
              <a:srgbClr val="FFFFFF"/>
            </a:solidFill>
            <a:prstDash val="solid"/>
            <a:headEnd type="none" w="sm" len="sm"/>
            <a:tailEnd type="none" w="sm" len="sm"/>
          </a:ln>
        </p:spPr>
      </p:sp>
      <p:pic>
        <p:nvPicPr>
          <p:cNvPr id="8" name="Picture 8"/>
          <p:cNvPicPr>
            <a:picLocks noChangeAspect="1"/>
          </p:cNvPicPr>
          <p:nvPr/>
        </p:nvPicPr>
        <p:blipFill>
          <a:blip r:embed="rId3"/>
          <a:srcRect l="16685" r="47554"/>
          <a:stretch>
            <a:fillRect/>
          </a:stretch>
        </p:blipFill>
        <p:spPr>
          <a:xfrm>
            <a:off x="0" y="0"/>
            <a:ext cx="7357402" cy="10287000"/>
          </a:xfrm>
          <a:prstGeom prst="rect">
            <a:avLst/>
          </a:prstGeom>
        </p:spPr>
      </p:pic>
      <p:sp>
        <p:nvSpPr>
          <p:cNvPr id="9" name="TextBox 9"/>
          <p:cNvSpPr txBox="1"/>
          <p:nvPr/>
        </p:nvSpPr>
        <p:spPr>
          <a:xfrm>
            <a:off x="8220577" y="2762513"/>
            <a:ext cx="8875623" cy="3227070"/>
          </a:xfrm>
          <a:prstGeom prst="rect">
            <a:avLst/>
          </a:prstGeom>
        </p:spPr>
        <p:txBody>
          <a:bodyPr lIns="0" tIns="0" rIns="0" bIns="0" rtlCol="0" anchor="t">
            <a:spAutoFit/>
          </a:bodyPr>
          <a:lstStyle/>
          <a:p>
            <a:pPr>
              <a:lnSpc>
                <a:spcPts val="12870"/>
              </a:lnSpc>
            </a:pPr>
            <a:r>
              <a:rPr lang="en-US" sz="9900" dirty="0">
                <a:solidFill>
                  <a:srgbClr val="FFFFFF"/>
                </a:solidFill>
                <a:latin typeface="Open Sauce"/>
              </a:rPr>
              <a:t>MATLAB Simulation</a:t>
            </a:r>
          </a:p>
        </p:txBody>
      </p:sp>
      <p:sp>
        <p:nvSpPr>
          <p:cNvPr id="10" name="TextBox 10"/>
          <p:cNvSpPr txBox="1"/>
          <p:nvPr/>
        </p:nvSpPr>
        <p:spPr>
          <a:xfrm>
            <a:off x="8220577" y="6887530"/>
            <a:ext cx="6052936" cy="981075"/>
          </a:xfrm>
          <a:prstGeom prst="rect">
            <a:avLst/>
          </a:prstGeom>
        </p:spPr>
        <p:txBody>
          <a:bodyPr lIns="0" tIns="0" rIns="0" bIns="0" rtlCol="0" anchor="t">
            <a:spAutoFit/>
          </a:bodyPr>
          <a:lstStyle/>
          <a:p>
            <a:pPr>
              <a:lnSpc>
                <a:spcPts val="3899"/>
              </a:lnSpc>
            </a:pPr>
            <a:r>
              <a:rPr lang="en-US" sz="3000" dirty="0">
                <a:solidFill>
                  <a:srgbClr val="FFFFFF"/>
                </a:solidFill>
                <a:latin typeface="Open Sauce"/>
              </a:rPr>
              <a:t>INVENTORY CONTROL SIMULATION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823917"/>
          </a:xfrm>
          <a:prstGeom prst="rect">
            <a:avLst/>
          </a:prstGeom>
          <a:solidFill>
            <a:srgbClr val="000000">
              <a:alpha val="3922"/>
            </a:srgbClr>
          </a:solidFill>
        </p:spPr>
      </p:sp>
      <p:sp>
        <p:nvSpPr>
          <p:cNvPr id="4" name="TextBox 4"/>
          <p:cNvSpPr txBox="1"/>
          <p:nvPr/>
        </p:nvSpPr>
        <p:spPr>
          <a:xfrm>
            <a:off x="1028700" y="769656"/>
            <a:ext cx="9063455" cy="1217930"/>
          </a:xfrm>
          <a:prstGeom prst="rect">
            <a:avLst/>
          </a:prstGeom>
        </p:spPr>
        <p:txBody>
          <a:bodyPr lIns="0" tIns="0" rIns="0" bIns="0" rtlCol="0" anchor="t">
            <a:spAutoFit/>
          </a:bodyPr>
          <a:lstStyle/>
          <a:p>
            <a:pPr>
              <a:lnSpc>
                <a:spcPts val="9879"/>
              </a:lnSpc>
            </a:pPr>
            <a:r>
              <a:rPr lang="en-US" sz="7599" dirty="0">
                <a:solidFill>
                  <a:srgbClr val="1A548F"/>
                </a:solidFill>
                <a:latin typeface="Open Sauce Bold"/>
              </a:rPr>
              <a:t>Simulation Model</a:t>
            </a:r>
          </a:p>
        </p:txBody>
      </p:sp>
      <p:sp>
        <p:nvSpPr>
          <p:cNvPr id="5" name="TextBox 5"/>
          <p:cNvSpPr txBox="1"/>
          <p:nvPr/>
        </p:nvSpPr>
        <p:spPr>
          <a:xfrm>
            <a:off x="11608546" y="907134"/>
            <a:ext cx="5650754" cy="981075"/>
          </a:xfrm>
          <a:prstGeom prst="rect">
            <a:avLst/>
          </a:prstGeom>
        </p:spPr>
        <p:txBody>
          <a:bodyPr lIns="0" tIns="0" rIns="0" bIns="0" rtlCol="0" anchor="t">
            <a:spAutoFit/>
          </a:bodyPr>
          <a:lstStyle/>
          <a:p>
            <a:pPr algn="r">
              <a:lnSpc>
                <a:spcPts val="3899"/>
              </a:lnSpc>
            </a:pPr>
            <a:r>
              <a:rPr lang="en-US" sz="3000" dirty="0">
                <a:solidFill>
                  <a:srgbClr val="1A548F"/>
                </a:solidFill>
                <a:latin typeface="Open Sauce Bold"/>
              </a:rPr>
              <a:t>Complete Takealot Inventory Simulation Model</a:t>
            </a:r>
          </a:p>
        </p:txBody>
      </p:sp>
      <p:grpSp>
        <p:nvGrpSpPr>
          <p:cNvPr id="6" name="Group 6"/>
          <p:cNvGrpSpPr/>
          <p:nvPr/>
        </p:nvGrpSpPr>
        <p:grpSpPr>
          <a:xfrm>
            <a:off x="11378549" y="5230894"/>
            <a:ext cx="5609998" cy="2573291"/>
            <a:chOff x="0" y="0"/>
            <a:chExt cx="7479997" cy="3431054"/>
          </a:xfrm>
        </p:grpSpPr>
        <p:sp>
          <p:nvSpPr>
            <p:cNvPr id="7" name="TextBox 7"/>
            <p:cNvSpPr txBox="1"/>
            <p:nvPr/>
          </p:nvSpPr>
          <p:spPr>
            <a:xfrm>
              <a:off x="0" y="-47625"/>
              <a:ext cx="7479997" cy="525145"/>
            </a:xfrm>
            <a:prstGeom prst="rect">
              <a:avLst/>
            </a:prstGeom>
          </p:spPr>
          <p:txBody>
            <a:bodyPr lIns="0" tIns="0" rIns="0" bIns="0" rtlCol="0" anchor="t">
              <a:spAutoFit/>
            </a:bodyPr>
            <a:lstStyle/>
            <a:p>
              <a:pPr>
                <a:lnSpc>
                  <a:spcPts val="3359"/>
                </a:lnSpc>
              </a:pPr>
              <a:r>
                <a:rPr lang="en-US" sz="2400" dirty="0">
                  <a:solidFill>
                    <a:srgbClr val="A8A8A8"/>
                  </a:solidFill>
                  <a:latin typeface="Open Sauce Bold"/>
                </a:rPr>
                <a:t>SIMULATION INVENTORY SYSTEM</a:t>
              </a:r>
            </a:p>
          </p:txBody>
        </p:sp>
        <p:sp>
          <p:nvSpPr>
            <p:cNvPr id="8" name="TextBox 8"/>
            <p:cNvSpPr txBox="1"/>
            <p:nvPr/>
          </p:nvSpPr>
          <p:spPr>
            <a:xfrm>
              <a:off x="0" y="1047899"/>
              <a:ext cx="7479997" cy="23831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The simulation has three subsystems each with a specific task: Grand Total calculation, Distance Estimation and Profits Calculated.</a:t>
              </a:r>
            </a:p>
          </p:txBody>
        </p:sp>
      </p:grpSp>
      <p:pic>
        <p:nvPicPr>
          <p:cNvPr id="9" name="Picture 8" descr="Diagram&#10;&#10;Description automatically generated">
            <a:extLst>
              <a:ext uri="{FF2B5EF4-FFF2-40B4-BE49-F238E27FC236}">
                <a16:creationId xmlns:a16="http://schemas.microsoft.com/office/drawing/2014/main" id="{90E28A2A-D80E-49C0-BD96-72C0C99DF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1" y="4000500"/>
            <a:ext cx="10134600" cy="44958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823917"/>
          </a:xfrm>
          <a:prstGeom prst="rect">
            <a:avLst/>
          </a:prstGeom>
          <a:solidFill>
            <a:srgbClr val="000000">
              <a:alpha val="3922"/>
            </a:srgbClr>
          </a:solidFill>
        </p:spPr>
      </p:sp>
      <p:pic>
        <p:nvPicPr>
          <p:cNvPr id="4" name="Picture 4"/>
          <p:cNvPicPr>
            <a:picLocks noChangeAspect="1"/>
          </p:cNvPicPr>
          <p:nvPr/>
        </p:nvPicPr>
        <p:blipFill>
          <a:blip r:embed="rId3"/>
          <a:srcRect l="426" r="426"/>
          <a:stretch>
            <a:fillRect/>
          </a:stretch>
        </p:blipFill>
        <p:spPr>
          <a:xfrm>
            <a:off x="10822350" y="4793301"/>
            <a:ext cx="6436950" cy="4464999"/>
          </a:xfrm>
          <a:prstGeom prst="rect">
            <a:avLst/>
          </a:prstGeom>
        </p:spPr>
      </p:pic>
      <p:sp>
        <p:nvSpPr>
          <p:cNvPr id="5" name="TextBox 5"/>
          <p:cNvSpPr txBox="1"/>
          <p:nvPr/>
        </p:nvSpPr>
        <p:spPr>
          <a:xfrm>
            <a:off x="1028700" y="769656"/>
            <a:ext cx="9063455" cy="1217930"/>
          </a:xfrm>
          <a:prstGeom prst="rect">
            <a:avLst/>
          </a:prstGeom>
        </p:spPr>
        <p:txBody>
          <a:bodyPr lIns="0" tIns="0" rIns="0" bIns="0" rtlCol="0" anchor="t">
            <a:spAutoFit/>
          </a:bodyPr>
          <a:lstStyle/>
          <a:p>
            <a:pPr>
              <a:lnSpc>
                <a:spcPts val="9879"/>
              </a:lnSpc>
            </a:pPr>
            <a:r>
              <a:rPr lang="en-US" sz="7599" dirty="0">
                <a:solidFill>
                  <a:srgbClr val="1A548F"/>
                </a:solidFill>
                <a:latin typeface="Open Sauce Bold"/>
              </a:rPr>
              <a:t>Simulation Model</a:t>
            </a:r>
          </a:p>
        </p:txBody>
      </p:sp>
      <p:sp>
        <p:nvSpPr>
          <p:cNvPr id="6" name="TextBox 6"/>
          <p:cNvSpPr txBox="1"/>
          <p:nvPr/>
        </p:nvSpPr>
        <p:spPr>
          <a:xfrm>
            <a:off x="11608546" y="907134"/>
            <a:ext cx="5650754" cy="981075"/>
          </a:xfrm>
          <a:prstGeom prst="rect">
            <a:avLst/>
          </a:prstGeom>
        </p:spPr>
        <p:txBody>
          <a:bodyPr lIns="0" tIns="0" rIns="0" bIns="0" rtlCol="0" anchor="t">
            <a:spAutoFit/>
          </a:bodyPr>
          <a:lstStyle/>
          <a:p>
            <a:pPr algn="r">
              <a:lnSpc>
                <a:spcPts val="3899"/>
              </a:lnSpc>
            </a:pPr>
            <a:r>
              <a:rPr lang="en-US" sz="3000" dirty="0">
                <a:solidFill>
                  <a:srgbClr val="1A548F"/>
                </a:solidFill>
                <a:latin typeface="Open Sauce Bold"/>
              </a:rPr>
              <a:t>Subsystems of the Takealot Inventory Simulation Model</a:t>
            </a:r>
          </a:p>
        </p:txBody>
      </p:sp>
      <p:grpSp>
        <p:nvGrpSpPr>
          <p:cNvPr id="7" name="Group 7"/>
          <p:cNvGrpSpPr/>
          <p:nvPr/>
        </p:nvGrpSpPr>
        <p:grpSpPr>
          <a:xfrm>
            <a:off x="3534002" y="7144590"/>
            <a:ext cx="5609998" cy="2113710"/>
            <a:chOff x="0" y="-47625"/>
            <a:chExt cx="7479997" cy="2818279"/>
          </a:xfrm>
        </p:grpSpPr>
        <p:sp>
          <p:nvSpPr>
            <p:cNvPr id="8" name="TextBox 8"/>
            <p:cNvSpPr txBox="1"/>
            <p:nvPr/>
          </p:nvSpPr>
          <p:spPr>
            <a:xfrm>
              <a:off x="0" y="-47625"/>
              <a:ext cx="7479997" cy="1693113"/>
            </a:xfrm>
            <a:prstGeom prst="rect">
              <a:avLst/>
            </a:prstGeom>
          </p:spPr>
          <p:txBody>
            <a:bodyPr lIns="0" tIns="0" rIns="0" bIns="0" rtlCol="0" anchor="t">
              <a:spAutoFit/>
            </a:bodyPr>
            <a:lstStyle/>
            <a:p>
              <a:pPr>
                <a:lnSpc>
                  <a:spcPts val="3359"/>
                </a:lnSpc>
              </a:pPr>
              <a:r>
                <a:rPr lang="en-US" sz="2400" dirty="0">
                  <a:solidFill>
                    <a:srgbClr val="A8A8A8"/>
                  </a:solidFill>
                  <a:latin typeface="Open Sauce Bold"/>
                </a:rPr>
                <a:t>GRAND TOTAL CALCULATION GRAND TOTAL SUBSYSTEM SYSTEM</a:t>
              </a:r>
            </a:p>
          </p:txBody>
        </p:sp>
        <p:sp>
          <p:nvSpPr>
            <p:cNvPr id="9" name="TextBox 9"/>
            <p:cNvSpPr txBox="1"/>
            <p:nvPr/>
          </p:nvSpPr>
          <p:spPr>
            <a:xfrm>
              <a:off x="0" y="1606699"/>
              <a:ext cx="7479997" cy="11639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It provides the customer with the final payment total to make a payment.</a:t>
              </a:r>
            </a:p>
          </p:txBody>
        </p:sp>
      </p:grpSp>
      <p:sp>
        <p:nvSpPr>
          <p:cNvPr id="10" name="TextBox 10"/>
          <p:cNvSpPr txBox="1"/>
          <p:nvPr/>
        </p:nvSpPr>
        <p:spPr>
          <a:xfrm>
            <a:off x="11160826" y="3551873"/>
            <a:ext cx="5283547" cy="405794"/>
          </a:xfrm>
          <a:prstGeom prst="rect">
            <a:avLst/>
          </a:prstGeom>
        </p:spPr>
        <p:txBody>
          <a:bodyPr lIns="0" tIns="0" rIns="0" bIns="0" rtlCol="0" anchor="t">
            <a:spAutoFit/>
          </a:bodyPr>
          <a:lstStyle/>
          <a:p>
            <a:pPr algn="ctr">
              <a:lnSpc>
                <a:spcPts val="3358"/>
              </a:lnSpc>
            </a:pPr>
            <a:r>
              <a:rPr lang="en-US" sz="2398" dirty="0">
                <a:solidFill>
                  <a:srgbClr val="A8A8A8"/>
                </a:solidFill>
                <a:latin typeface="Open Sauce Bold"/>
              </a:rPr>
              <a:t>GRAND TOTAL EVENT ALGORITHM</a:t>
            </a:r>
          </a:p>
        </p:txBody>
      </p:sp>
      <p:pic>
        <p:nvPicPr>
          <p:cNvPr id="11" name="Picture 10" descr="Simulations/Grand Total Calculations - Simulink academic use">
            <a:extLst>
              <a:ext uri="{FF2B5EF4-FFF2-40B4-BE49-F238E27FC236}">
                <a16:creationId xmlns:a16="http://schemas.microsoft.com/office/drawing/2014/main" id="{77CB331B-24EE-4477-930C-7592DEEE2B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46" t="32995" r="9142" b="8122"/>
          <a:stretch/>
        </p:blipFill>
        <p:spPr bwMode="auto">
          <a:xfrm>
            <a:off x="1471185" y="3479416"/>
            <a:ext cx="8620969" cy="4071653"/>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728190"/>
            <a:ext cx="12576897" cy="1217930"/>
          </a:xfrm>
          <a:prstGeom prst="rect">
            <a:avLst/>
          </a:prstGeom>
        </p:spPr>
        <p:txBody>
          <a:bodyPr lIns="0" tIns="0" rIns="0" bIns="0" rtlCol="0" anchor="t">
            <a:spAutoFit/>
          </a:bodyPr>
          <a:lstStyle/>
          <a:p>
            <a:pPr>
              <a:lnSpc>
                <a:spcPts val="9879"/>
              </a:lnSpc>
            </a:pPr>
            <a:r>
              <a:rPr lang="en-US" sz="7599" dirty="0">
                <a:solidFill>
                  <a:srgbClr val="000000"/>
                </a:solidFill>
                <a:latin typeface="Open Sauce"/>
              </a:rPr>
              <a:t>Outline</a:t>
            </a:r>
          </a:p>
        </p:txBody>
      </p:sp>
      <p:sp>
        <p:nvSpPr>
          <p:cNvPr id="3" name="AutoShape 3"/>
          <p:cNvSpPr/>
          <p:nvPr/>
        </p:nvSpPr>
        <p:spPr>
          <a:xfrm>
            <a:off x="16083171" y="0"/>
            <a:ext cx="2204829" cy="1794865"/>
          </a:xfrm>
          <a:prstGeom prst="rect">
            <a:avLst/>
          </a:prstGeom>
          <a:solidFill>
            <a:srgbClr val="1A548F"/>
          </a:solidFill>
        </p:spPr>
      </p:sp>
      <p:grpSp>
        <p:nvGrpSpPr>
          <p:cNvPr id="4" name="Group 4"/>
          <p:cNvGrpSpPr/>
          <p:nvPr/>
        </p:nvGrpSpPr>
        <p:grpSpPr>
          <a:xfrm>
            <a:off x="16698220" y="802271"/>
            <a:ext cx="974732" cy="190323"/>
            <a:chOff x="0" y="0"/>
            <a:chExt cx="2198440" cy="429260"/>
          </a:xfrm>
        </p:grpSpPr>
        <p:sp>
          <p:nvSpPr>
            <p:cNvPr id="5" name="Freeform 5"/>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grpSp>
        <p:nvGrpSpPr>
          <p:cNvPr id="6" name="Group 6"/>
          <p:cNvGrpSpPr/>
          <p:nvPr/>
        </p:nvGrpSpPr>
        <p:grpSpPr>
          <a:xfrm>
            <a:off x="1028700" y="3880420"/>
            <a:ext cx="4348915" cy="2516195"/>
            <a:chOff x="0" y="-28575"/>
            <a:chExt cx="5798553" cy="3354927"/>
          </a:xfrm>
        </p:grpSpPr>
        <p:sp>
          <p:nvSpPr>
            <p:cNvPr id="7" name="TextBox 7"/>
            <p:cNvSpPr txBox="1"/>
            <p:nvPr/>
          </p:nvSpPr>
          <p:spPr>
            <a:xfrm>
              <a:off x="0" y="951638"/>
              <a:ext cx="5798553" cy="961957"/>
            </a:xfrm>
            <a:prstGeom prst="rect">
              <a:avLst/>
            </a:prstGeom>
          </p:spPr>
          <p:txBody>
            <a:bodyPr lIns="0" tIns="0" rIns="0" bIns="0" rtlCol="0" anchor="t">
              <a:spAutoFit/>
            </a:bodyPr>
            <a:lstStyle/>
            <a:p>
              <a:pPr>
                <a:lnSpc>
                  <a:spcPts val="2939"/>
                </a:lnSpc>
              </a:pPr>
              <a:r>
                <a:rPr lang="en-US" sz="2261" dirty="0">
                  <a:solidFill>
                    <a:srgbClr val="A8A8A8"/>
                  </a:solidFill>
                  <a:latin typeface="Open Sauce Bold"/>
                </a:rPr>
                <a:t>INTRODUCTION TO THE PROJECT</a:t>
              </a:r>
            </a:p>
          </p:txBody>
        </p:sp>
        <p:sp>
          <p:nvSpPr>
            <p:cNvPr id="8" name="TextBox 8"/>
            <p:cNvSpPr txBox="1"/>
            <p:nvPr/>
          </p:nvSpPr>
          <p:spPr>
            <a:xfrm>
              <a:off x="0" y="2220067"/>
              <a:ext cx="5798553" cy="1106285"/>
            </a:xfrm>
            <a:prstGeom prst="rect">
              <a:avLst/>
            </a:prstGeom>
          </p:spPr>
          <p:txBody>
            <a:bodyPr lIns="0" tIns="0" rIns="0" bIns="0" rtlCol="0" anchor="t">
              <a:spAutoFit/>
            </a:bodyPr>
            <a:lstStyle/>
            <a:p>
              <a:pPr>
                <a:lnSpc>
                  <a:spcPts val="3391"/>
                </a:lnSpc>
              </a:pPr>
              <a:r>
                <a:rPr lang="en-US" sz="2261" dirty="0">
                  <a:solidFill>
                    <a:srgbClr val="000000"/>
                  </a:solidFill>
                  <a:latin typeface="Open Sauce Light"/>
                </a:rPr>
                <a:t>Preview of Related Literature(Briefly)</a:t>
              </a:r>
            </a:p>
          </p:txBody>
        </p:sp>
        <p:sp>
          <p:nvSpPr>
            <p:cNvPr id="9" name="TextBox 9"/>
            <p:cNvSpPr txBox="1"/>
            <p:nvPr/>
          </p:nvSpPr>
          <p:spPr>
            <a:xfrm>
              <a:off x="0" y="-28575"/>
              <a:ext cx="807832" cy="635641"/>
            </a:xfrm>
            <a:prstGeom prst="rect">
              <a:avLst/>
            </a:prstGeom>
          </p:spPr>
          <p:txBody>
            <a:bodyPr lIns="0" tIns="0" rIns="0" bIns="0" rtlCol="0" anchor="t">
              <a:spAutoFit/>
            </a:bodyPr>
            <a:lstStyle/>
            <a:p>
              <a:pPr>
                <a:lnSpc>
                  <a:spcPts val="3919"/>
                </a:lnSpc>
              </a:pPr>
              <a:r>
                <a:rPr lang="en-US" sz="3015" dirty="0">
                  <a:solidFill>
                    <a:srgbClr val="000000"/>
                  </a:solidFill>
                  <a:latin typeface="Open Sauce Light"/>
                </a:rPr>
                <a:t>01</a:t>
              </a:r>
            </a:p>
          </p:txBody>
        </p:sp>
      </p:grpSp>
      <p:grpSp>
        <p:nvGrpSpPr>
          <p:cNvPr id="10" name="Group 10"/>
          <p:cNvGrpSpPr/>
          <p:nvPr/>
        </p:nvGrpSpPr>
        <p:grpSpPr>
          <a:xfrm>
            <a:off x="6759927" y="3901851"/>
            <a:ext cx="4691945" cy="2178463"/>
            <a:chOff x="0" y="0"/>
            <a:chExt cx="6255927" cy="2904617"/>
          </a:xfrm>
        </p:grpSpPr>
        <p:sp>
          <p:nvSpPr>
            <p:cNvPr id="11" name="TextBox 11"/>
            <p:cNvSpPr txBox="1"/>
            <p:nvPr/>
          </p:nvSpPr>
          <p:spPr>
            <a:xfrm>
              <a:off x="0" y="1001670"/>
              <a:ext cx="6255927" cy="1029335"/>
            </a:xfrm>
            <a:prstGeom prst="rect">
              <a:avLst/>
            </a:prstGeom>
          </p:spPr>
          <p:txBody>
            <a:bodyPr lIns="0" tIns="0" rIns="0" bIns="0" rtlCol="0" anchor="t">
              <a:spAutoFit/>
            </a:bodyPr>
            <a:lstStyle/>
            <a:p>
              <a:pPr>
                <a:lnSpc>
                  <a:spcPts val="3120"/>
                </a:lnSpc>
              </a:pPr>
              <a:r>
                <a:rPr lang="en-US" sz="2400" dirty="0">
                  <a:solidFill>
                    <a:srgbClr val="A8A8A8"/>
                  </a:solidFill>
                  <a:latin typeface="Open Sauce Bold"/>
                </a:rPr>
                <a:t>ETHICAL/LEGAL CONSIDERATION</a:t>
              </a:r>
            </a:p>
          </p:txBody>
        </p:sp>
        <p:sp>
          <p:nvSpPr>
            <p:cNvPr id="12" name="TextBox 12"/>
            <p:cNvSpPr txBox="1"/>
            <p:nvPr/>
          </p:nvSpPr>
          <p:spPr>
            <a:xfrm>
              <a:off x="0" y="2350262"/>
              <a:ext cx="6255927" cy="5543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Methodology</a:t>
              </a:r>
            </a:p>
          </p:txBody>
        </p:sp>
        <p:sp>
          <p:nvSpPr>
            <p:cNvPr id="13" name="TextBox 13"/>
            <p:cNvSpPr txBox="1"/>
            <p:nvPr/>
          </p:nvSpPr>
          <p:spPr>
            <a:xfrm>
              <a:off x="0" y="-28575"/>
              <a:ext cx="871552" cy="672888"/>
            </a:xfrm>
            <a:prstGeom prst="rect">
              <a:avLst/>
            </a:prstGeom>
          </p:spPr>
          <p:txBody>
            <a:bodyPr lIns="0" tIns="0" rIns="0" bIns="0" rtlCol="0" anchor="t">
              <a:spAutoFit/>
            </a:bodyPr>
            <a:lstStyle/>
            <a:p>
              <a:pPr>
                <a:lnSpc>
                  <a:spcPts val="4160"/>
                </a:lnSpc>
              </a:pPr>
              <a:r>
                <a:rPr lang="en-US" sz="3200" dirty="0">
                  <a:solidFill>
                    <a:srgbClr val="000000"/>
                  </a:solidFill>
                  <a:latin typeface="Open Sauce Light"/>
                </a:rPr>
                <a:t>02</a:t>
              </a:r>
            </a:p>
          </p:txBody>
        </p:sp>
      </p:grpSp>
      <p:grpSp>
        <p:nvGrpSpPr>
          <p:cNvPr id="14" name="Group 14"/>
          <p:cNvGrpSpPr/>
          <p:nvPr/>
        </p:nvGrpSpPr>
        <p:grpSpPr>
          <a:xfrm>
            <a:off x="12082474" y="3901851"/>
            <a:ext cx="4615745" cy="2245138"/>
            <a:chOff x="0" y="0"/>
            <a:chExt cx="6154327" cy="2993517"/>
          </a:xfrm>
        </p:grpSpPr>
        <p:sp>
          <p:nvSpPr>
            <p:cNvPr id="15" name="TextBox 15"/>
            <p:cNvSpPr txBox="1"/>
            <p:nvPr/>
          </p:nvSpPr>
          <p:spPr>
            <a:xfrm>
              <a:off x="0" y="1001670"/>
              <a:ext cx="6154327" cy="508635"/>
            </a:xfrm>
            <a:prstGeom prst="rect">
              <a:avLst/>
            </a:prstGeom>
          </p:spPr>
          <p:txBody>
            <a:bodyPr lIns="0" tIns="0" rIns="0" bIns="0" rtlCol="0" anchor="t">
              <a:spAutoFit/>
            </a:bodyPr>
            <a:lstStyle/>
            <a:p>
              <a:pPr>
                <a:lnSpc>
                  <a:spcPts val="3120"/>
                </a:lnSpc>
              </a:pPr>
              <a:r>
                <a:rPr lang="en-US" sz="2400" dirty="0">
                  <a:solidFill>
                    <a:srgbClr val="A8A8A8"/>
                  </a:solidFill>
                  <a:latin typeface="Open Sauce Bold"/>
                </a:rPr>
                <a:t>RESULTS</a:t>
              </a:r>
            </a:p>
          </p:txBody>
        </p:sp>
        <p:sp>
          <p:nvSpPr>
            <p:cNvPr id="16" name="TextBox 16"/>
            <p:cNvSpPr txBox="1"/>
            <p:nvPr/>
          </p:nvSpPr>
          <p:spPr>
            <a:xfrm>
              <a:off x="0" y="1829562"/>
              <a:ext cx="6154327" cy="11639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Conclusions and Recommendations</a:t>
              </a:r>
            </a:p>
          </p:txBody>
        </p:sp>
        <p:sp>
          <p:nvSpPr>
            <p:cNvPr id="17" name="TextBox 17"/>
            <p:cNvSpPr txBox="1"/>
            <p:nvPr/>
          </p:nvSpPr>
          <p:spPr>
            <a:xfrm>
              <a:off x="0" y="-28575"/>
              <a:ext cx="857397" cy="672888"/>
            </a:xfrm>
            <a:prstGeom prst="rect">
              <a:avLst/>
            </a:prstGeom>
          </p:spPr>
          <p:txBody>
            <a:bodyPr lIns="0" tIns="0" rIns="0" bIns="0" rtlCol="0" anchor="t">
              <a:spAutoFit/>
            </a:bodyPr>
            <a:lstStyle/>
            <a:p>
              <a:pPr>
                <a:lnSpc>
                  <a:spcPts val="4160"/>
                </a:lnSpc>
              </a:pPr>
              <a:r>
                <a:rPr lang="en-US" sz="3200" dirty="0">
                  <a:solidFill>
                    <a:srgbClr val="000000"/>
                  </a:solidFill>
                  <a:latin typeface="Open Sauce Light"/>
                </a:rPr>
                <a:t>03</a:t>
              </a:r>
            </a:p>
          </p:txBody>
        </p:sp>
      </p:grpSp>
      <p:grpSp>
        <p:nvGrpSpPr>
          <p:cNvPr id="18" name="Group 18"/>
          <p:cNvGrpSpPr/>
          <p:nvPr/>
        </p:nvGrpSpPr>
        <p:grpSpPr>
          <a:xfrm>
            <a:off x="6836127" y="6662774"/>
            <a:ext cx="4615745" cy="1787938"/>
            <a:chOff x="0" y="0"/>
            <a:chExt cx="6154327" cy="2383917"/>
          </a:xfrm>
        </p:grpSpPr>
        <p:sp>
          <p:nvSpPr>
            <p:cNvPr id="19" name="TextBox 19"/>
            <p:cNvSpPr txBox="1"/>
            <p:nvPr/>
          </p:nvSpPr>
          <p:spPr>
            <a:xfrm>
              <a:off x="0" y="1001670"/>
              <a:ext cx="6154327" cy="508635"/>
            </a:xfrm>
            <a:prstGeom prst="rect">
              <a:avLst/>
            </a:prstGeom>
          </p:spPr>
          <p:txBody>
            <a:bodyPr lIns="0" tIns="0" rIns="0" bIns="0" rtlCol="0" anchor="t">
              <a:spAutoFit/>
            </a:bodyPr>
            <a:lstStyle/>
            <a:p>
              <a:pPr>
                <a:lnSpc>
                  <a:spcPts val="3120"/>
                </a:lnSpc>
              </a:pPr>
              <a:r>
                <a:rPr lang="en-US" sz="2400" dirty="0">
                  <a:solidFill>
                    <a:srgbClr val="A8A8A8"/>
                  </a:solidFill>
                  <a:latin typeface="Open Sauce Bold"/>
                </a:rPr>
                <a:t>REFERENCES</a:t>
              </a:r>
            </a:p>
          </p:txBody>
        </p:sp>
        <p:sp>
          <p:nvSpPr>
            <p:cNvPr id="20" name="TextBox 20"/>
            <p:cNvSpPr txBox="1"/>
            <p:nvPr/>
          </p:nvSpPr>
          <p:spPr>
            <a:xfrm>
              <a:off x="0" y="1829562"/>
              <a:ext cx="6154327" cy="5543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Questions</a:t>
              </a:r>
            </a:p>
          </p:txBody>
        </p:sp>
        <p:sp>
          <p:nvSpPr>
            <p:cNvPr id="21" name="TextBox 21"/>
            <p:cNvSpPr txBox="1"/>
            <p:nvPr/>
          </p:nvSpPr>
          <p:spPr>
            <a:xfrm>
              <a:off x="0" y="-28575"/>
              <a:ext cx="857397" cy="672888"/>
            </a:xfrm>
            <a:prstGeom prst="rect">
              <a:avLst/>
            </a:prstGeom>
          </p:spPr>
          <p:txBody>
            <a:bodyPr lIns="0" tIns="0" rIns="0" bIns="0" rtlCol="0" anchor="t">
              <a:spAutoFit/>
            </a:bodyPr>
            <a:lstStyle/>
            <a:p>
              <a:pPr>
                <a:lnSpc>
                  <a:spcPts val="4160"/>
                </a:lnSpc>
              </a:pPr>
              <a:r>
                <a:rPr lang="en-US" sz="3200" dirty="0">
                  <a:solidFill>
                    <a:srgbClr val="000000"/>
                  </a:solidFill>
                  <a:latin typeface="Open Sauce Light"/>
                </a:rPr>
                <a:t>04</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823917"/>
          </a:xfrm>
          <a:prstGeom prst="rect">
            <a:avLst/>
          </a:prstGeom>
          <a:solidFill>
            <a:srgbClr val="000000">
              <a:alpha val="3922"/>
            </a:srgbClr>
          </a:solidFill>
        </p:spPr>
      </p:sp>
      <p:pic>
        <p:nvPicPr>
          <p:cNvPr id="4" name="Picture 4"/>
          <p:cNvPicPr>
            <a:picLocks noChangeAspect="1"/>
          </p:cNvPicPr>
          <p:nvPr/>
        </p:nvPicPr>
        <p:blipFill>
          <a:blip r:embed="rId3"/>
          <a:srcRect/>
          <a:stretch>
            <a:fillRect/>
          </a:stretch>
        </p:blipFill>
        <p:spPr>
          <a:xfrm>
            <a:off x="10257264" y="4320155"/>
            <a:ext cx="7090670" cy="4938145"/>
          </a:xfrm>
          <a:prstGeom prst="rect">
            <a:avLst/>
          </a:prstGeom>
        </p:spPr>
      </p:pic>
      <p:sp>
        <p:nvSpPr>
          <p:cNvPr id="5" name="TextBox 5"/>
          <p:cNvSpPr txBox="1"/>
          <p:nvPr/>
        </p:nvSpPr>
        <p:spPr>
          <a:xfrm>
            <a:off x="1028700" y="769656"/>
            <a:ext cx="9063455" cy="1217930"/>
          </a:xfrm>
          <a:prstGeom prst="rect">
            <a:avLst/>
          </a:prstGeom>
        </p:spPr>
        <p:txBody>
          <a:bodyPr lIns="0" tIns="0" rIns="0" bIns="0" rtlCol="0" anchor="t">
            <a:spAutoFit/>
          </a:bodyPr>
          <a:lstStyle/>
          <a:p>
            <a:pPr>
              <a:lnSpc>
                <a:spcPts val="9879"/>
              </a:lnSpc>
            </a:pPr>
            <a:r>
              <a:rPr lang="en-US" sz="7599" dirty="0">
                <a:solidFill>
                  <a:srgbClr val="1A548F"/>
                </a:solidFill>
                <a:latin typeface="Open Sauce Bold"/>
              </a:rPr>
              <a:t>Simulation Model</a:t>
            </a:r>
          </a:p>
        </p:txBody>
      </p:sp>
      <p:sp>
        <p:nvSpPr>
          <p:cNvPr id="6" name="TextBox 6"/>
          <p:cNvSpPr txBox="1"/>
          <p:nvPr/>
        </p:nvSpPr>
        <p:spPr>
          <a:xfrm>
            <a:off x="11608546" y="907134"/>
            <a:ext cx="5650754" cy="981075"/>
          </a:xfrm>
          <a:prstGeom prst="rect">
            <a:avLst/>
          </a:prstGeom>
        </p:spPr>
        <p:txBody>
          <a:bodyPr lIns="0" tIns="0" rIns="0" bIns="0" rtlCol="0" anchor="t">
            <a:spAutoFit/>
          </a:bodyPr>
          <a:lstStyle/>
          <a:p>
            <a:pPr algn="r">
              <a:lnSpc>
                <a:spcPts val="3899"/>
              </a:lnSpc>
            </a:pPr>
            <a:r>
              <a:rPr lang="en-US" sz="3000" dirty="0">
                <a:solidFill>
                  <a:srgbClr val="1A548F"/>
                </a:solidFill>
                <a:latin typeface="Open Sauce Bold"/>
              </a:rPr>
              <a:t>Subsystems of the Takealot Inventory Simulation Model</a:t>
            </a:r>
          </a:p>
        </p:txBody>
      </p:sp>
      <p:grpSp>
        <p:nvGrpSpPr>
          <p:cNvPr id="7" name="Group 7"/>
          <p:cNvGrpSpPr/>
          <p:nvPr/>
        </p:nvGrpSpPr>
        <p:grpSpPr>
          <a:xfrm>
            <a:off x="2755428" y="7169918"/>
            <a:ext cx="5609998" cy="2077991"/>
            <a:chOff x="0" y="0"/>
            <a:chExt cx="7479997" cy="2770654"/>
          </a:xfrm>
        </p:grpSpPr>
        <p:sp>
          <p:nvSpPr>
            <p:cNvPr id="8" name="TextBox 8"/>
            <p:cNvSpPr txBox="1"/>
            <p:nvPr/>
          </p:nvSpPr>
          <p:spPr>
            <a:xfrm>
              <a:off x="0" y="-47625"/>
              <a:ext cx="7479997" cy="1083945"/>
            </a:xfrm>
            <a:prstGeom prst="rect">
              <a:avLst/>
            </a:prstGeom>
          </p:spPr>
          <p:txBody>
            <a:bodyPr lIns="0" tIns="0" rIns="0" bIns="0" rtlCol="0" anchor="t">
              <a:spAutoFit/>
            </a:bodyPr>
            <a:lstStyle/>
            <a:p>
              <a:pPr>
                <a:lnSpc>
                  <a:spcPts val="3359"/>
                </a:lnSpc>
              </a:pPr>
              <a:r>
                <a:rPr lang="en-US" sz="2400" dirty="0">
                  <a:solidFill>
                    <a:srgbClr val="A8A8A8"/>
                  </a:solidFill>
                  <a:latin typeface="Open Sauce Bold"/>
                </a:rPr>
                <a:t>DELIVERY ESTIMATION CALCULATION SYSTEM</a:t>
              </a:r>
            </a:p>
          </p:txBody>
        </p:sp>
        <p:sp>
          <p:nvSpPr>
            <p:cNvPr id="9" name="TextBox 9"/>
            <p:cNvSpPr txBox="1"/>
            <p:nvPr/>
          </p:nvSpPr>
          <p:spPr>
            <a:xfrm>
              <a:off x="0" y="1606699"/>
              <a:ext cx="7479997" cy="11639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This subsystem calculates how long it would take to reach the destination</a:t>
              </a:r>
            </a:p>
          </p:txBody>
        </p:sp>
      </p:grpSp>
      <p:sp>
        <p:nvSpPr>
          <p:cNvPr id="10" name="TextBox 10"/>
          <p:cNvSpPr txBox="1"/>
          <p:nvPr/>
        </p:nvSpPr>
        <p:spPr>
          <a:xfrm>
            <a:off x="11510200" y="3551873"/>
            <a:ext cx="4584799" cy="405794"/>
          </a:xfrm>
          <a:prstGeom prst="rect">
            <a:avLst/>
          </a:prstGeom>
        </p:spPr>
        <p:txBody>
          <a:bodyPr lIns="0" tIns="0" rIns="0" bIns="0" rtlCol="0" anchor="t">
            <a:spAutoFit/>
          </a:bodyPr>
          <a:lstStyle/>
          <a:p>
            <a:pPr algn="ctr">
              <a:lnSpc>
                <a:spcPts val="3358"/>
              </a:lnSpc>
            </a:pPr>
            <a:r>
              <a:rPr lang="en-US" sz="2398" dirty="0">
                <a:solidFill>
                  <a:srgbClr val="A8A8A8"/>
                </a:solidFill>
                <a:latin typeface="Open Sauce Bold"/>
              </a:rPr>
              <a:t>DELIVERY EVENT ALGORITHM</a:t>
            </a:r>
          </a:p>
        </p:txBody>
      </p:sp>
      <p:pic>
        <p:nvPicPr>
          <p:cNvPr id="11" name="Picture 10" descr="Diagram&#10;&#10;Description automatically generated">
            <a:extLst>
              <a:ext uri="{FF2B5EF4-FFF2-40B4-BE49-F238E27FC236}">
                <a16:creationId xmlns:a16="http://schemas.microsoft.com/office/drawing/2014/main" id="{9B917581-934A-45D3-86AD-59183E9E07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200" y="3607059"/>
            <a:ext cx="7590041" cy="309935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823917"/>
          </a:xfrm>
          <a:prstGeom prst="rect">
            <a:avLst/>
          </a:prstGeom>
          <a:solidFill>
            <a:srgbClr val="000000">
              <a:alpha val="3922"/>
            </a:srgbClr>
          </a:solidFill>
        </p:spPr>
      </p:sp>
      <p:pic>
        <p:nvPicPr>
          <p:cNvPr id="4" name="Picture 4"/>
          <p:cNvPicPr>
            <a:picLocks noChangeAspect="1"/>
          </p:cNvPicPr>
          <p:nvPr/>
        </p:nvPicPr>
        <p:blipFill>
          <a:blip r:embed="rId3"/>
          <a:srcRect/>
          <a:stretch>
            <a:fillRect/>
          </a:stretch>
        </p:blipFill>
        <p:spPr>
          <a:xfrm>
            <a:off x="10092155" y="4385717"/>
            <a:ext cx="7420888" cy="4872583"/>
          </a:xfrm>
          <a:prstGeom prst="rect">
            <a:avLst/>
          </a:prstGeom>
        </p:spPr>
      </p:pic>
      <p:sp>
        <p:nvSpPr>
          <p:cNvPr id="5" name="TextBox 5"/>
          <p:cNvSpPr txBox="1"/>
          <p:nvPr/>
        </p:nvSpPr>
        <p:spPr>
          <a:xfrm>
            <a:off x="1028700" y="769656"/>
            <a:ext cx="9063455" cy="1217930"/>
          </a:xfrm>
          <a:prstGeom prst="rect">
            <a:avLst/>
          </a:prstGeom>
        </p:spPr>
        <p:txBody>
          <a:bodyPr lIns="0" tIns="0" rIns="0" bIns="0" rtlCol="0" anchor="t">
            <a:spAutoFit/>
          </a:bodyPr>
          <a:lstStyle/>
          <a:p>
            <a:pPr>
              <a:lnSpc>
                <a:spcPts val="9879"/>
              </a:lnSpc>
            </a:pPr>
            <a:r>
              <a:rPr lang="en-US" sz="7599" dirty="0">
                <a:solidFill>
                  <a:srgbClr val="1A548F"/>
                </a:solidFill>
                <a:latin typeface="Open Sauce Bold"/>
              </a:rPr>
              <a:t>Simulation Model</a:t>
            </a:r>
          </a:p>
        </p:txBody>
      </p:sp>
      <p:sp>
        <p:nvSpPr>
          <p:cNvPr id="6" name="TextBox 6"/>
          <p:cNvSpPr txBox="1"/>
          <p:nvPr/>
        </p:nvSpPr>
        <p:spPr>
          <a:xfrm>
            <a:off x="11608546" y="907134"/>
            <a:ext cx="5650754" cy="981075"/>
          </a:xfrm>
          <a:prstGeom prst="rect">
            <a:avLst/>
          </a:prstGeom>
        </p:spPr>
        <p:txBody>
          <a:bodyPr lIns="0" tIns="0" rIns="0" bIns="0" rtlCol="0" anchor="t">
            <a:spAutoFit/>
          </a:bodyPr>
          <a:lstStyle/>
          <a:p>
            <a:pPr algn="r">
              <a:lnSpc>
                <a:spcPts val="3899"/>
              </a:lnSpc>
            </a:pPr>
            <a:r>
              <a:rPr lang="en-US" sz="3000" dirty="0">
                <a:solidFill>
                  <a:srgbClr val="1A548F"/>
                </a:solidFill>
                <a:latin typeface="Open Sauce Bold"/>
              </a:rPr>
              <a:t>Subsystems of the Takealot Inventory Simulation Model</a:t>
            </a:r>
          </a:p>
        </p:txBody>
      </p:sp>
      <p:grpSp>
        <p:nvGrpSpPr>
          <p:cNvPr id="7" name="Group 7"/>
          <p:cNvGrpSpPr/>
          <p:nvPr/>
        </p:nvGrpSpPr>
        <p:grpSpPr>
          <a:xfrm>
            <a:off x="1853549" y="7142209"/>
            <a:ext cx="5609998" cy="2116091"/>
            <a:chOff x="0" y="0"/>
            <a:chExt cx="7479997" cy="2821454"/>
          </a:xfrm>
        </p:grpSpPr>
        <p:sp>
          <p:nvSpPr>
            <p:cNvPr id="8" name="TextBox 8"/>
            <p:cNvSpPr txBox="1"/>
            <p:nvPr/>
          </p:nvSpPr>
          <p:spPr>
            <a:xfrm>
              <a:off x="0" y="-47625"/>
              <a:ext cx="7479997" cy="525145"/>
            </a:xfrm>
            <a:prstGeom prst="rect">
              <a:avLst/>
            </a:prstGeom>
          </p:spPr>
          <p:txBody>
            <a:bodyPr lIns="0" tIns="0" rIns="0" bIns="0" rtlCol="0" anchor="t">
              <a:spAutoFit/>
            </a:bodyPr>
            <a:lstStyle/>
            <a:p>
              <a:pPr>
                <a:lnSpc>
                  <a:spcPts val="3359"/>
                </a:lnSpc>
              </a:pPr>
              <a:r>
                <a:rPr lang="en-US" sz="2400" dirty="0">
                  <a:solidFill>
                    <a:srgbClr val="A8A8A8"/>
                  </a:solidFill>
                  <a:latin typeface="Open Sauce Bold"/>
                </a:rPr>
                <a:t>PROFIT CALCULATION SYSTEM</a:t>
              </a:r>
            </a:p>
          </p:txBody>
        </p:sp>
        <p:sp>
          <p:nvSpPr>
            <p:cNvPr id="9" name="TextBox 9"/>
            <p:cNvSpPr txBox="1"/>
            <p:nvPr/>
          </p:nvSpPr>
          <p:spPr>
            <a:xfrm>
              <a:off x="0" y="1047899"/>
              <a:ext cx="7479997" cy="1773555"/>
            </a:xfrm>
            <a:prstGeom prst="rect">
              <a:avLst/>
            </a:prstGeom>
          </p:spPr>
          <p:txBody>
            <a:bodyPr lIns="0" tIns="0" rIns="0" bIns="0" rtlCol="0" anchor="t">
              <a:spAutoFit/>
            </a:bodyPr>
            <a:lstStyle/>
            <a:p>
              <a:pPr>
                <a:lnSpc>
                  <a:spcPts val="3599"/>
                </a:lnSpc>
              </a:pPr>
              <a:r>
                <a:rPr lang="en-US" sz="2400" dirty="0">
                  <a:solidFill>
                    <a:srgbClr val="000000"/>
                  </a:solidFill>
                  <a:latin typeface="Open Sauce Light"/>
                </a:rPr>
                <a:t>This subsystem calculates the profits generated by each warehouse for the three days of sales per customer sale</a:t>
              </a:r>
            </a:p>
          </p:txBody>
        </p:sp>
      </p:grpSp>
      <p:sp>
        <p:nvSpPr>
          <p:cNvPr id="10" name="TextBox 10"/>
          <p:cNvSpPr txBox="1"/>
          <p:nvPr/>
        </p:nvSpPr>
        <p:spPr>
          <a:xfrm>
            <a:off x="11605598" y="3551873"/>
            <a:ext cx="4394002" cy="405794"/>
          </a:xfrm>
          <a:prstGeom prst="rect">
            <a:avLst/>
          </a:prstGeom>
        </p:spPr>
        <p:txBody>
          <a:bodyPr lIns="0" tIns="0" rIns="0" bIns="0" rtlCol="0" anchor="t">
            <a:spAutoFit/>
          </a:bodyPr>
          <a:lstStyle/>
          <a:p>
            <a:pPr algn="ctr">
              <a:lnSpc>
                <a:spcPts val="3358"/>
              </a:lnSpc>
            </a:pPr>
            <a:r>
              <a:rPr lang="en-US" sz="2398" dirty="0">
                <a:solidFill>
                  <a:srgbClr val="A8A8A8"/>
                </a:solidFill>
                <a:latin typeface="Open Sauce Bold"/>
              </a:rPr>
              <a:t>PROFITS EVENT ALGORITHM</a:t>
            </a:r>
          </a:p>
        </p:txBody>
      </p:sp>
      <p:pic>
        <p:nvPicPr>
          <p:cNvPr id="11" name="Picture 10" descr="Diagram&#10;&#10;Description automatically generated">
            <a:extLst>
              <a:ext uri="{FF2B5EF4-FFF2-40B4-BE49-F238E27FC236}">
                <a16:creationId xmlns:a16="http://schemas.microsoft.com/office/drawing/2014/main" id="{6DB64875-5D80-4CEB-B2C9-6767D4631C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073" y="3251701"/>
            <a:ext cx="7427261" cy="342700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548F"/>
        </a:solidFill>
        <a:effectLst/>
      </p:bgPr>
    </p:bg>
    <p:spTree>
      <p:nvGrpSpPr>
        <p:cNvPr id="1" name=""/>
        <p:cNvGrpSpPr/>
        <p:nvPr/>
      </p:nvGrpSpPr>
      <p:grpSpPr>
        <a:xfrm>
          <a:off x="0" y="0"/>
          <a:ext cx="0" cy="0"/>
          <a:chOff x="0" y="0"/>
          <a:chExt cx="0" cy="0"/>
        </a:xfrm>
      </p:grpSpPr>
      <p:sp>
        <p:nvSpPr>
          <p:cNvPr id="2" name="TextBox 2"/>
          <p:cNvSpPr txBox="1"/>
          <p:nvPr/>
        </p:nvSpPr>
        <p:spPr>
          <a:xfrm>
            <a:off x="1322409" y="6221498"/>
            <a:ext cx="2845218" cy="1392555"/>
          </a:xfrm>
          <a:prstGeom prst="rect">
            <a:avLst/>
          </a:prstGeom>
        </p:spPr>
        <p:txBody>
          <a:bodyPr lIns="0" tIns="0" rIns="0" bIns="0" rtlCol="0" anchor="t">
            <a:spAutoFit/>
          </a:bodyPr>
          <a:lstStyle/>
          <a:p>
            <a:pPr>
              <a:lnSpc>
                <a:spcPts val="3674"/>
              </a:lnSpc>
            </a:pPr>
            <a:r>
              <a:rPr lang="en-US" sz="2826" dirty="0">
                <a:solidFill>
                  <a:srgbClr val="FFFFFF"/>
                </a:solidFill>
                <a:latin typeface="Open Sauce"/>
              </a:rPr>
              <a:t>Profit generation is a guarantee</a:t>
            </a:r>
          </a:p>
        </p:txBody>
      </p:sp>
      <p:sp>
        <p:nvSpPr>
          <p:cNvPr id="3" name="TextBox 3"/>
          <p:cNvSpPr txBox="1"/>
          <p:nvPr/>
        </p:nvSpPr>
        <p:spPr>
          <a:xfrm>
            <a:off x="4757908" y="5718578"/>
            <a:ext cx="3790949" cy="2444115"/>
          </a:xfrm>
          <a:prstGeom prst="rect">
            <a:avLst/>
          </a:prstGeom>
        </p:spPr>
        <p:txBody>
          <a:bodyPr lIns="0" tIns="0" rIns="0" bIns="0" rtlCol="0" anchor="t">
            <a:spAutoFit/>
          </a:bodyPr>
          <a:lstStyle/>
          <a:p>
            <a:pPr>
              <a:lnSpc>
                <a:spcPts val="3899"/>
              </a:lnSpc>
            </a:pPr>
            <a:r>
              <a:rPr lang="en-US" sz="2599" dirty="0">
                <a:solidFill>
                  <a:srgbClr val="FFFFFF"/>
                </a:solidFill>
                <a:latin typeface="Open Sauce Light"/>
              </a:rPr>
              <a:t>Benefit is that Takealot can deliver to any and every location  increasing customer convenience an</a:t>
            </a:r>
          </a:p>
        </p:txBody>
      </p:sp>
      <p:sp>
        <p:nvSpPr>
          <p:cNvPr id="4" name="TextBox 4"/>
          <p:cNvSpPr txBox="1"/>
          <p:nvPr/>
        </p:nvSpPr>
        <p:spPr>
          <a:xfrm>
            <a:off x="9766743" y="4306180"/>
            <a:ext cx="1799860" cy="867225"/>
          </a:xfrm>
          <a:prstGeom prst="rect">
            <a:avLst/>
          </a:prstGeom>
        </p:spPr>
        <p:txBody>
          <a:bodyPr lIns="0" tIns="0" rIns="0" bIns="0" rtlCol="0" anchor="t">
            <a:spAutoFit/>
          </a:bodyPr>
          <a:lstStyle/>
          <a:p>
            <a:pPr>
              <a:lnSpc>
                <a:spcPts val="7280"/>
              </a:lnSpc>
            </a:pPr>
            <a:r>
              <a:rPr lang="en-US" sz="5600" dirty="0">
                <a:solidFill>
                  <a:srgbClr val="FFFFFF"/>
                </a:solidFill>
                <a:latin typeface="Open Sauce"/>
              </a:rPr>
              <a:t>95%</a:t>
            </a:r>
          </a:p>
        </p:txBody>
      </p:sp>
      <p:grpSp>
        <p:nvGrpSpPr>
          <p:cNvPr id="5" name="Group 5"/>
          <p:cNvGrpSpPr/>
          <p:nvPr/>
        </p:nvGrpSpPr>
        <p:grpSpPr>
          <a:xfrm>
            <a:off x="1322409" y="4505713"/>
            <a:ext cx="7226448" cy="568039"/>
            <a:chOff x="0" y="0"/>
            <a:chExt cx="9635264" cy="757386"/>
          </a:xfrm>
        </p:grpSpPr>
        <p:grpSp>
          <p:nvGrpSpPr>
            <p:cNvPr id="6" name="Group 6"/>
            <p:cNvGrpSpPr>
              <a:grpSpLocks noChangeAspect="1"/>
            </p:cNvGrpSpPr>
            <p:nvPr/>
          </p:nvGrpSpPr>
          <p:grpSpPr>
            <a:xfrm>
              <a:off x="0" y="0"/>
              <a:ext cx="9635264" cy="757386"/>
              <a:chOff x="0" y="0"/>
              <a:chExt cx="13271500" cy="1043214"/>
            </a:xfrm>
          </p:grpSpPr>
          <p:sp>
            <p:nvSpPr>
              <p:cNvPr id="7" name="Freeform 7"/>
              <p:cNvSpPr/>
              <p:nvPr/>
            </p:nvSpPr>
            <p:spPr>
              <a:xfrm>
                <a:off x="0" y="0"/>
                <a:ext cx="5270500" cy="1042405"/>
              </a:xfrm>
              <a:custGeom>
                <a:avLst/>
                <a:gdLst/>
                <a:ahLst/>
                <a:cxnLst/>
                <a:rect l="l" t="t" r="r" b="b"/>
                <a:pathLst>
                  <a:path w="5270500" h="1042405">
                    <a:moveTo>
                      <a:pt x="272143" y="952500"/>
                    </a:moveTo>
                    <a:cubicBezTo>
                      <a:pt x="304649" y="952645"/>
                      <a:pt x="334748" y="935387"/>
                      <a:pt x="351043" y="907260"/>
                    </a:cubicBezTo>
                    <a:cubicBezTo>
                      <a:pt x="367337" y="879134"/>
                      <a:pt x="367337" y="844438"/>
                      <a:pt x="351043" y="816311"/>
                    </a:cubicBezTo>
                    <a:cubicBezTo>
                      <a:pt x="334748" y="788184"/>
                      <a:pt x="304649" y="770926"/>
                      <a:pt x="272143" y="771071"/>
                    </a:cubicBezTo>
                    <a:cubicBezTo>
                      <a:pt x="222201" y="771295"/>
                      <a:pt x="181833" y="811843"/>
                      <a:pt x="181833" y="861786"/>
                    </a:cubicBezTo>
                    <a:cubicBezTo>
                      <a:pt x="181833" y="911728"/>
                      <a:pt x="222201" y="952277"/>
                      <a:pt x="272143" y="952500"/>
                    </a:cubicBezTo>
                    <a:close/>
                    <a:moveTo>
                      <a:pt x="1043214" y="861786"/>
                    </a:moveTo>
                    <a:cubicBezTo>
                      <a:pt x="1043360" y="894291"/>
                      <a:pt x="1026102" y="924390"/>
                      <a:pt x="997975" y="940685"/>
                    </a:cubicBezTo>
                    <a:cubicBezTo>
                      <a:pt x="969848" y="956980"/>
                      <a:pt x="935152" y="956980"/>
                      <a:pt x="907025" y="940685"/>
                    </a:cubicBezTo>
                    <a:cubicBezTo>
                      <a:pt x="878898" y="924390"/>
                      <a:pt x="861640" y="894291"/>
                      <a:pt x="861786" y="861786"/>
                    </a:cubicBezTo>
                    <a:cubicBezTo>
                      <a:pt x="862009" y="811844"/>
                      <a:pt x="902558" y="771476"/>
                      <a:pt x="952500" y="771476"/>
                    </a:cubicBezTo>
                    <a:cubicBezTo>
                      <a:pt x="1002442" y="771476"/>
                      <a:pt x="1042991" y="811844"/>
                      <a:pt x="1043214" y="861786"/>
                    </a:cubicBezTo>
                    <a:close/>
                    <a:moveTo>
                      <a:pt x="0" y="45357"/>
                    </a:moveTo>
                    <a:lnTo>
                      <a:pt x="0" y="45357"/>
                    </a:lnTo>
                    <a:cubicBezTo>
                      <a:pt x="0" y="20307"/>
                      <a:pt x="20307" y="0"/>
                      <a:pt x="45357" y="0"/>
                    </a:cubicBezTo>
                    <a:lnTo>
                      <a:pt x="861786" y="0"/>
                    </a:lnTo>
                    <a:lnTo>
                      <a:pt x="861786" y="0"/>
                    </a:lnTo>
                    <a:cubicBezTo>
                      <a:pt x="873815" y="0"/>
                      <a:pt x="885352" y="4779"/>
                      <a:pt x="893858" y="13285"/>
                    </a:cubicBezTo>
                    <a:cubicBezTo>
                      <a:pt x="902364" y="21791"/>
                      <a:pt x="907143" y="33328"/>
                      <a:pt x="907143" y="45357"/>
                    </a:cubicBezTo>
                    <a:lnTo>
                      <a:pt x="907143" y="181429"/>
                    </a:lnTo>
                    <a:lnTo>
                      <a:pt x="1088571" y="181429"/>
                    </a:lnTo>
                    <a:cubicBezTo>
                      <a:pt x="1188772" y="181429"/>
                      <a:pt x="1270000" y="262657"/>
                      <a:pt x="1270000" y="362857"/>
                    </a:cubicBezTo>
                    <a:lnTo>
                      <a:pt x="1270000" y="816429"/>
                    </a:lnTo>
                    <a:cubicBezTo>
                      <a:pt x="1270000" y="841479"/>
                      <a:pt x="1249693" y="861786"/>
                      <a:pt x="1224643" y="861786"/>
                    </a:cubicBezTo>
                    <a:lnTo>
                      <a:pt x="1133929" y="861786"/>
                    </a:lnTo>
                    <a:cubicBezTo>
                      <a:pt x="1133482" y="961669"/>
                      <a:pt x="1052385" y="1042405"/>
                      <a:pt x="952500" y="1042405"/>
                    </a:cubicBezTo>
                    <a:cubicBezTo>
                      <a:pt x="852615" y="1042405"/>
                      <a:pt x="771518" y="961669"/>
                      <a:pt x="771071" y="861786"/>
                    </a:cubicBezTo>
                    <a:lnTo>
                      <a:pt x="453571" y="861786"/>
                    </a:lnTo>
                    <a:cubicBezTo>
                      <a:pt x="453125" y="961669"/>
                      <a:pt x="372027" y="1042405"/>
                      <a:pt x="272143" y="1042405"/>
                    </a:cubicBezTo>
                    <a:cubicBezTo>
                      <a:pt x="172258" y="1042405"/>
                      <a:pt x="91161" y="961669"/>
                      <a:pt x="90714" y="861786"/>
                    </a:cubicBezTo>
                    <a:lnTo>
                      <a:pt x="45357" y="861786"/>
                    </a:lnTo>
                    <a:cubicBezTo>
                      <a:pt x="20307" y="861786"/>
                      <a:pt x="0" y="841479"/>
                      <a:pt x="0" y="816429"/>
                    </a:cubicBezTo>
                    <a:lnTo>
                      <a:pt x="0" y="45357"/>
                    </a:lnTo>
                    <a:close/>
                    <a:moveTo>
                      <a:pt x="1179286" y="453571"/>
                    </a:moveTo>
                    <a:lnTo>
                      <a:pt x="1179286" y="362857"/>
                    </a:lnTo>
                    <a:cubicBezTo>
                      <a:pt x="1179286" y="312757"/>
                      <a:pt x="1138672" y="272143"/>
                      <a:pt x="1088571" y="272143"/>
                    </a:cubicBezTo>
                    <a:lnTo>
                      <a:pt x="907143" y="272143"/>
                    </a:lnTo>
                    <a:lnTo>
                      <a:pt x="907143" y="453571"/>
                    </a:lnTo>
                    <a:lnTo>
                      <a:pt x="1179286" y="453571"/>
                    </a:lnTo>
                    <a:close/>
                    <a:moveTo>
                      <a:pt x="408214" y="861786"/>
                    </a:moveTo>
                    <a:cubicBezTo>
                      <a:pt x="408432" y="813027"/>
                      <a:pt x="382545" y="767879"/>
                      <a:pt x="340355" y="743436"/>
                    </a:cubicBezTo>
                    <a:cubicBezTo>
                      <a:pt x="298165" y="718994"/>
                      <a:pt x="246121" y="718994"/>
                      <a:pt x="203931" y="743436"/>
                    </a:cubicBezTo>
                    <a:cubicBezTo>
                      <a:pt x="161741" y="767879"/>
                      <a:pt x="135853" y="813027"/>
                      <a:pt x="136071" y="861786"/>
                    </a:cubicBezTo>
                    <a:cubicBezTo>
                      <a:pt x="136406" y="936698"/>
                      <a:pt x="197229" y="997250"/>
                      <a:pt x="272143" y="997250"/>
                    </a:cubicBezTo>
                    <a:cubicBezTo>
                      <a:pt x="347056" y="997250"/>
                      <a:pt x="407879" y="936698"/>
                      <a:pt x="408214" y="861786"/>
                    </a:cubicBezTo>
                    <a:close/>
                    <a:moveTo>
                      <a:pt x="952500" y="997857"/>
                    </a:moveTo>
                    <a:cubicBezTo>
                      <a:pt x="1001259" y="998075"/>
                      <a:pt x="1046407" y="972188"/>
                      <a:pt x="1070849" y="929998"/>
                    </a:cubicBezTo>
                    <a:cubicBezTo>
                      <a:pt x="1095292" y="887807"/>
                      <a:pt x="1095292" y="835764"/>
                      <a:pt x="1070849" y="793574"/>
                    </a:cubicBezTo>
                    <a:cubicBezTo>
                      <a:pt x="1046407" y="751383"/>
                      <a:pt x="1001259" y="725496"/>
                      <a:pt x="952500" y="725714"/>
                    </a:cubicBezTo>
                    <a:cubicBezTo>
                      <a:pt x="877587" y="726049"/>
                      <a:pt x="817036" y="786872"/>
                      <a:pt x="817036" y="861786"/>
                    </a:cubicBezTo>
                    <a:cubicBezTo>
                      <a:pt x="817036" y="936699"/>
                      <a:pt x="877587" y="997522"/>
                      <a:pt x="952500" y="997857"/>
                    </a:cubicBezTo>
                    <a:close/>
                    <a:moveTo>
                      <a:pt x="1605643" y="952500"/>
                    </a:moveTo>
                    <a:cubicBezTo>
                      <a:pt x="1638149" y="952645"/>
                      <a:pt x="1668248" y="935387"/>
                      <a:pt x="1684543" y="907260"/>
                    </a:cubicBezTo>
                    <a:cubicBezTo>
                      <a:pt x="1700837" y="879134"/>
                      <a:pt x="1700837" y="844438"/>
                      <a:pt x="1684543" y="816311"/>
                    </a:cubicBezTo>
                    <a:cubicBezTo>
                      <a:pt x="1668248" y="788184"/>
                      <a:pt x="1638149" y="770926"/>
                      <a:pt x="1605643" y="771071"/>
                    </a:cubicBezTo>
                    <a:cubicBezTo>
                      <a:pt x="1555701" y="771295"/>
                      <a:pt x="1515333" y="811843"/>
                      <a:pt x="1515333" y="861786"/>
                    </a:cubicBezTo>
                    <a:cubicBezTo>
                      <a:pt x="1515333" y="911728"/>
                      <a:pt x="1555701" y="952277"/>
                      <a:pt x="1605643" y="952500"/>
                    </a:cubicBezTo>
                    <a:close/>
                    <a:moveTo>
                      <a:pt x="2376714" y="861786"/>
                    </a:moveTo>
                    <a:cubicBezTo>
                      <a:pt x="2376860" y="894291"/>
                      <a:pt x="2359602" y="924390"/>
                      <a:pt x="2331475" y="940685"/>
                    </a:cubicBezTo>
                    <a:cubicBezTo>
                      <a:pt x="2303348" y="956980"/>
                      <a:pt x="2268652" y="956980"/>
                      <a:pt x="2240525" y="940685"/>
                    </a:cubicBezTo>
                    <a:cubicBezTo>
                      <a:pt x="2212398" y="924390"/>
                      <a:pt x="2195140" y="894291"/>
                      <a:pt x="2195286" y="861786"/>
                    </a:cubicBezTo>
                    <a:cubicBezTo>
                      <a:pt x="2195509" y="811844"/>
                      <a:pt x="2236058" y="771476"/>
                      <a:pt x="2286000" y="771476"/>
                    </a:cubicBezTo>
                    <a:cubicBezTo>
                      <a:pt x="2335942" y="771476"/>
                      <a:pt x="2376491" y="811844"/>
                      <a:pt x="2376714" y="861786"/>
                    </a:cubicBezTo>
                    <a:close/>
                    <a:moveTo>
                      <a:pt x="1333500" y="45357"/>
                    </a:moveTo>
                    <a:cubicBezTo>
                      <a:pt x="1333500" y="20307"/>
                      <a:pt x="1353807" y="0"/>
                      <a:pt x="1378857" y="0"/>
                    </a:cubicBezTo>
                    <a:lnTo>
                      <a:pt x="2195286" y="0"/>
                    </a:lnTo>
                    <a:cubicBezTo>
                      <a:pt x="2220336" y="0"/>
                      <a:pt x="2240643" y="20307"/>
                      <a:pt x="2240643" y="45357"/>
                    </a:cubicBezTo>
                    <a:lnTo>
                      <a:pt x="2240643" y="181429"/>
                    </a:lnTo>
                    <a:lnTo>
                      <a:pt x="2422071" y="181429"/>
                    </a:lnTo>
                    <a:cubicBezTo>
                      <a:pt x="2470189" y="181429"/>
                      <a:pt x="2516336" y="200543"/>
                      <a:pt x="2550361" y="234568"/>
                    </a:cubicBezTo>
                    <a:cubicBezTo>
                      <a:pt x="2584385" y="268592"/>
                      <a:pt x="2603500" y="314739"/>
                      <a:pt x="2603500" y="362857"/>
                    </a:cubicBezTo>
                    <a:lnTo>
                      <a:pt x="2603500" y="816429"/>
                    </a:lnTo>
                    <a:cubicBezTo>
                      <a:pt x="2603500" y="841479"/>
                      <a:pt x="2583193" y="861786"/>
                      <a:pt x="2558143" y="861786"/>
                    </a:cubicBezTo>
                    <a:lnTo>
                      <a:pt x="2467429" y="861786"/>
                    </a:lnTo>
                    <a:cubicBezTo>
                      <a:pt x="2466982" y="961669"/>
                      <a:pt x="2385885" y="1042405"/>
                      <a:pt x="2286000" y="1042405"/>
                    </a:cubicBezTo>
                    <a:cubicBezTo>
                      <a:pt x="2186115" y="1042405"/>
                      <a:pt x="2105018" y="961669"/>
                      <a:pt x="2104571" y="861786"/>
                    </a:cubicBezTo>
                    <a:lnTo>
                      <a:pt x="1787071" y="861786"/>
                    </a:lnTo>
                    <a:cubicBezTo>
                      <a:pt x="1786625" y="961669"/>
                      <a:pt x="1705527" y="1042405"/>
                      <a:pt x="1605643" y="1042405"/>
                    </a:cubicBezTo>
                    <a:cubicBezTo>
                      <a:pt x="1505758" y="1042405"/>
                      <a:pt x="1424661" y="961669"/>
                      <a:pt x="1424214" y="861786"/>
                    </a:cubicBezTo>
                    <a:lnTo>
                      <a:pt x="1378857" y="861786"/>
                    </a:lnTo>
                    <a:cubicBezTo>
                      <a:pt x="1353807" y="861786"/>
                      <a:pt x="1333500" y="841479"/>
                      <a:pt x="1333500" y="816429"/>
                    </a:cubicBezTo>
                    <a:lnTo>
                      <a:pt x="1333500" y="45357"/>
                    </a:lnTo>
                    <a:close/>
                    <a:moveTo>
                      <a:pt x="2512786" y="453571"/>
                    </a:moveTo>
                    <a:lnTo>
                      <a:pt x="2512786" y="362857"/>
                    </a:lnTo>
                    <a:cubicBezTo>
                      <a:pt x="2512786" y="338798"/>
                      <a:pt x="2503228" y="315725"/>
                      <a:pt x="2486216" y="298712"/>
                    </a:cubicBezTo>
                    <a:cubicBezTo>
                      <a:pt x="2469204" y="281700"/>
                      <a:pt x="2446130" y="272143"/>
                      <a:pt x="2422071" y="272143"/>
                    </a:cubicBezTo>
                    <a:lnTo>
                      <a:pt x="2240643" y="272143"/>
                    </a:lnTo>
                    <a:lnTo>
                      <a:pt x="2240643" y="453571"/>
                    </a:lnTo>
                    <a:lnTo>
                      <a:pt x="2512786" y="453571"/>
                    </a:lnTo>
                    <a:close/>
                    <a:moveTo>
                      <a:pt x="1741714" y="861786"/>
                    </a:moveTo>
                    <a:cubicBezTo>
                      <a:pt x="1741932" y="813027"/>
                      <a:pt x="1716045" y="767879"/>
                      <a:pt x="1673855" y="743436"/>
                    </a:cubicBezTo>
                    <a:cubicBezTo>
                      <a:pt x="1631665" y="718994"/>
                      <a:pt x="1579621" y="718994"/>
                      <a:pt x="1537431" y="743436"/>
                    </a:cubicBezTo>
                    <a:cubicBezTo>
                      <a:pt x="1495241" y="767879"/>
                      <a:pt x="1469353" y="813027"/>
                      <a:pt x="1469571" y="861786"/>
                    </a:cubicBezTo>
                    <a:cubicBezTo>
                      <a:pt x="1469906" y="936698"/>
                      <a:pt x="1530729" y="997250"/>
                      <a:pt x="1605643" y="997250"/>
                    </a:cubicBezTo>
                    <a:cubicBezTo>
                      <a:pt x="1680556" y="997250"/>
                      <a:pt x="1741379" y="936698"/>
                      <a:pt x="1741714" y="861786"/>
                    </a:cubicBezTo>
                    <a:close/>
                    <a:moveTo>
                      <a:pt x="2286000" y="997857"/>
                    </a:moveTo>
                    <a:cubicBezTo>
                      <a:pt x="2334759" y="998075"/>
                      <a:pt x="2379907" y="972188"/>
                      <a:pt x="2404349" y="929998"/>
                    </a:cubicBezTo>
                    <a:cubicBezTo>
                      <a:pt x="2428792" y="887807"/>
                      <a:pt x="2428792" y="835764"/>
                      <a:pt x="2404349" y="793574"/>
                    </a:cubicBezTo>
                    <a:cubicBezTo>
                      <a:pt x="2379907" y="751383"/>
                      <a:pt x="2334759" y="725496"/>
                      <a:pt x="2286000" y="725714"/>
                    </a:cubicBezTo>
                    <a:cubicBezTo>
                      <a:pt x="2211087" y="726049"/>
                      <a:pt x="2150536" y="786872"/>
                      <a:pt x="2150536" y="861786"/>
                    </a:cubicBezTo>
                    <a:cubicBezTo>
                      <a:pt x="2150536" y="936699"/>
                      <a:pt x="2211087" y="997522"/>
                      <a:pt x="2286000" y="997857"/>
                    </a:cubicBezTo>
                    <a:close/>
                    <a:moveTo>
                      <a:pt x="2939143" y="952500"/>
                    </a:moveTo>
                    <a:cubicBezTo>
                      <a:pt x="2971649" y="952645"/>
                      <a:pt x="3001748" y="935387"/>
                      <a:pt x="3018043" y="907260"/>
                    </a:cubicBezTo>
                    <a:cubicBezTo>
                      <a:pt x="3034337" y="879134"/>
                      <a:pt x="3034337" y="844438"/>
                      <a:pt x="3018043" y="816311"/>
                    </a:cubicBezTo>
                    <a:cubicBezTo>
                      <a:pt x="3001748" y="788184"/>
                      <a:pt x="2971649" y="770926"/>
                      <a:pt x="2939143" y="771071"/>
                    </a:cubicBezTo>
                    <a:cubicBezTo>
                      <a:pt x="2889201" y="771295"/>
                      <a:pt x="2848833" y="811843"/>
                      <a:pt x="2848833" y="861786"/>
                    </a:cubicBezTo>
                    <a:cubicBezTo>
                      <a:pt x="2848833" y="911728"/>
                      <a:pt x="2889201" y="952277"/>
                      <a:pt x="2939143" y="952500"/>
                    </a:cubicBezTo>
                    <a:close/>
                    <a:moveTo>
                      <a:pt x="3710214" y="861786"/>
                    </a:moveTo>
                    <a:cubicBezTo>
                      <a:pt x="3710360" y="894291"/>
                      <a:pt x="3693101" y="924390"/>
                      <a:pt x="3664975" y="940685"/>
                    </a:cubicBezTo>
                    <a:cubicBezTo>
                      <a:pt x="3636848" y="956980"/>
                      <a:pt x="3602152" y="956980"/>
                      <a:pt x="3574025" y="940685"/>
                    </a:cubicBezTo>
                    <a:cubicBezTo>
                      <a:pt x="3545899" y="924390"/>
                      <a:pt x="3528640" y="894291"/>
                      <a:pt x="3528786" y="861786"/>
                    </a:cubicBezTo>
                    <a:cubicBezTo>
                      <a:pt x="3529009" y="811844"/>
                      <a:pt x="3569558" y="771476"/>
                      <a:pt x="3619500" y="771476"/>
                    </a:cubicBezTo>
                    <a:cubicBezTo>
                      <a:pt x="3669442" y="771476"/>
                      <a:pt x="3709991" y="811844"/>
                      <a:pt x="3710214" y="861786"/>
                    </a:cubicBezTo>
                    <a:close/>
                    <a:moveTo>
                      <a:pt x="2667000" y="45357"/>
                    </a:moveTo>
                    <a:cubicBezTo>
                      <a:pt x="2667000" y="20307"/>
                      <a:pt x="2687307" y="0"/>
                      <a:pt x="2712357" y="0"/>
                    </a:cubicBezTo>
                    <a:lnTo>
                      <a:pt x="3528786" y="0"/>
                    </a:lnTo>
                    <a:cubicBezTo>
                      <a:pt x="3553836" y="0"/>
                      <a:pt x="3574143" y="20307"/>
                      <a:pt x="3574143" y="45357"/>
                    </a:cubicBezTo>
                    <a:lnTo>
                      <a:pt x="3574143" y="181429"/>
                    </a:lnTo>
                    <a:lnTo>
                      <a:pt x="3755572" y="181429"/>
                    </a:lnTo>
                    <a:cubicBezTo>
                      <a:pt x="3855772" y="181429"/>
                      <a:pt x="3937000" y="262657"/>
                      <a:pt x="3937000" y="362857"/>
                    </a:cubicBezTo>
                    <a:lnTo>
                      <a:pt x="3937000" y="816429"/>
                    </a:lnTo>
                    <a:cubicBezTo>
                      <a:pt x="3937000" y="828458"/>
                      <a:pt x="3932221" y="839995"/>
                      <a:pt x="3923715" y="848501"/>
                    </a:cubicBezTo>
                    <a:cubicBezTo>
                      <a:pt x="3915209" y="857007"/>
                      <a:pt x="3903672" y="861786"/>
                      <a:pt x="3891643" y="861786"/>
                    </a:cubicBezTo>
                    <a:lnTo>
                      <a:pt x="3800928" y="861786"/>
                    </a:lnTo>
                    <a:cubicBezTo>
                      <a:pt x="3800482" y="961669"/>
                      <a:pt x="3719385" y="1042405"/>
                      <a:pt x="3619500" y="1042405"/>
                    </a:cubicBezTo>
                    <a:cubicBezTo>
                      <a:pt x="3519615" y="1042405"/>
                      <a:pt x="3438518" y="961669"/>
                      <a:pt x="3438072" y="861786"/>
                    </a:cubicBezTo>
                    <a:lnTo>
                      <a:pt x="3120571" y="861786"/>
                    </a:lnTo>
                    <a:cubicBezTo>
                      <a:pt x="3120125" y="961669"/>
                      <a:pt x="3039027" y="1042405"/>
                      <a:pt x="2939143" y="1042405"/>
                    </a:cubicBezTo>
                    <a:cubicBezTo>
                      <a:pt x="2839258" y="1042405"/>
                      <a:pt x="2758161" y="961669"/>
                      <a:pt x="2757714" y="861786"/>
                    </a:cubicBezTo>
                    <a:lnTo>
                      <a:pt x="2712357" y="861786"/>
                    </a:lnTo>
                    <a:cubicBezTo>
                      <a:pt x="2687307" y="861786"/>
                      <a:pt x="2667000" y="841479"/>
                      <a:pt x="2667000" y="816429"/>
                    </a:cubicBezTo>
                    <a:lnTo>
                      <a:pt x="2667000" y="45357"/>
                    </a:lnTo>
                    <a:close/>
                    <a:moveTo>
                      <a:pt x="3846286" y="453571"/>
                    </a:moveTo>
                    <a:lnTo>
                      <a:pt x="3846286" y="362857"/>
                    </a:lnTo>
                    <a:cubicBezTo>
                      <a:pt x="3846286" y="312757"/>
                      <a:pt x="3805672" y="272143"/>
                      <a:pt x="3755572" y="272143"/>
                    </a:cubicBezTo>
                    <a:lnTo>
                      <a:pt x="3574143" y="272143"/>
                    </a:lnTo>
                    <a:lnTo>
                      <a:pt x="3574143" y="453571"/>
                    </a:lnTo>
                    <a:lnTo>
                      <a:pt x="3846286" y="453571"/>
                    </a:lnTo>
                    <a:close/>
                    <a:moveTo>
                      <a:pt x="3075214" y="861786"/>
                    </a:moveTo>
                    <a:cubicBezTo>
                      <a:pt x="3075432" y="813027"/>
                      <a:pt x="3049545" y="767879"/>
                      <a:pt x="3007355" y="743436"/>
                    </a:cubicBezTo>
                    <a:cubicBezTo>
                      <a:pt x="2965165" y="718994"/>
                      <a:pt x="2913121" y="718994"/>
                      <a:pt x="2870931" y="743436"/>
                    </a:cubicBezTo>
                    <a:cubicBezTo>
                      <a:pt x="2828741" y="767879"/>
                      <a:pt x="2802853" y="813027"/>
                      <a:pt x="2803071" y="861786"/>
                    </a:cubicBezTo>
                    <a:cubicBezTo>
                      <a:pt x="2803406" y="936698"/>
                      <a:pt x="2864229" y="997250"/>
                      <a:pt x="2939143" y="997250"/>
                    </a:cubicBezTo>
                    <a:cubicBezTo>
                      <a:pt x="3014056" y="997250"/>
                      <a:pt x="3074879" y="936698"/>
                      <a:pt x="3075214" y="861786"/>
                    </a:cubicBezTo>
                    <a:close/>
                    <a:moveTo>
                      <a:pt x="3619500" y="997857"/>
                    </a:moveTo>
                    <a:cubicBezTo>
                      <a:pt x="3668259" y="998075"/>
                      <a:pt x="3713407" y="972188"/>
                      <a:pt x="3737849" y="929998"/>
                    </a:cubicBezTo>
                    <a:cubicBezTo>
                      <a:pt x="3762292" y="887807"/>
                      <a:pt x="3762292" y="835764"/>
                      <a:pt x="3737849" y="793574"/>
                    </a:cubicBezTo>
                    <a:cubicBezTo>
                      <a:pt x="3713407" y="751383"/>
                      <a:pt x="3668259" y="725496"/>
                      <a:pt x="3619500" y="725714"/>
                    </a:cubicBezTo>
                    <a:cubicBezTo>
                      <a:pt x="3544588" y="726049"/>
                      <a:pt x="3484036" y="786872"/>
                      <a:pt x="3484036" y="861786"/>
                    </a:cubicBezTo>
                    <a:cubicBezTo>
                      <a:pt x="3484036" y="936699"/>
                      <a:pt x="3544588" y="997522"/>
                      <a:pt x="3619500" y="997857"/>
                    </a:cubicBezTo>
                    <a:close/>
                    <a:moveTo>
                      <a:pt x="4272643" y="952500"/>
                    </a:moveTo>
                    <a:cubicBezTo>
                      <a:pt x="4305148" y="952645"/>
                      <a:pt x="4335247" y="935387"/>
                      <a:pt x="4351542" y="907260"/>
                    </a:cubicBezTo>
                    <a:cubicBezTo>
                      <a:pt x="4367837" y="879134"/>
                      <a:pt x="4367837" y="844438"/>
                      <a:pt x="4351542" y="816311"/>
                    </a:cubicBezTo>
                    <a:cubicBezTo>
                      <a:pt x="4335247" y="788184"/>
                      <a:pt x="4305148" y="770926"/>
                      <a:pt x="4272643" y="771071"/>
                    </a:cubicBezTo>
                    <a:cubicBezTo>
                      <a:pt x="4222701" y="771295"/>
                      <a:pt x="4182333" y="811843"/>
                      <a:pt x="4182333" y="861786"/>
                    </a:cubicBezTo>
                    <a:cubicBezTo>
                      <a:pt x="4182333" y="911728"/>
                      <a:pt x="4222701" y="952277"/>
                      <a:pt x="4272643" y="952500"/>
                    </a:cubicBezTo>
                    <a:close/>
                    <a:moveTo>
                      <a:pt x="5043714" y="861786"/>
                    </a:moveTo>
                    <a:cubicBezTo>
                      <a:pt x="5043860" y="894291"/>
                      <a:pt x="5026601" y="924390"/>
                      <a:pt x="4998475" y="940685"/>
                    </a:cubicBezTo>
                    <a:cubicBezTo>
                      <a:pt x="4970348" y="956980"/>
                      <a:pt x="4935652" y="956980"/>
                      <a:pt x="4907525" y="940685"/>
                    </a:cubicBezTo>
                    <a:cubicBezTo>
                      <a:pt x="4879399" y="924390"/>
                      <a:pt x="4862140" y="894291"/>
                      <a:pt x="4862286" y="861786"/>
                    </a:cubicBezTo>
                    <a:cubicBezTo>
                      <a:pt x="4862509" y="811844"/>
                      <a:pt x="4903058" y="771476"/>
                      <a:pt x="4953000" y="771476"/>
                    </a:cubicBezTo>
                    <a:cubicBezTo>
                      <a:pt x="5002942" y="771476"/>
                      <a:pt x="5043491" y="811844"/>
                      <a:pt x="5043714" y="861786"/>
                    </a:cubicBezTo>
                    <a:close/>
                    <a:moveTo>
                      <a:pt x="4000500" y="45357"/>
                    </a:moveTo>
                    <a:cubicBezTo>
                      <a:pt x="4000500" y="33328"/>
                      <a:pt x="4005279" y="21791"/>
                      <a:pt x="4013785" y="13285"/>
                    </a:cubicBezTo>
                    <a:cubicBezTo>
                      <a:pt x="4022291" y="4779"/>
                      <a:pt x="4033828" y="0"/>
                      <a:pt x="4045857" y="0"/>
                    </a:cubicBezTo>
                    <a:lnTo>
                      <a:pt x="4862286" y="0"/>
                    </a:lnTo>
                    <a:cubicBezTo>
                      <a:pt x="4887336" y="0"/>
                      <a:pt x="4907643" y="20307"/>
                      <a:pt x="4907643" y="45357"/>
                    </a:cubicBezTo>
                    <a:lnTo>
                      <a:pt x="4907643" y="181429"/>
                    </a:lnTo>
                    <a:lnTo>
                      <a:pt x="5089072" y="181429"/>
                    </a:lnTo>
                    <a:cubicBezTo>
                      <a:pt x="5189272" y="181429"/>
                      <a:pt x="5270500" y="262657"/>
                      <a:pt x="5270500" y="362857"/>
                    </a:cubicBezTo>
                    <a:lnTo>
                      <a:pt x="5270500" y="816429"/>
                    </a:lnTo>
                    <a:cubicBezTo>
                      <a:pt x="5270500" y="828458"/>
                      <a:pt x="5265721" y="839995"/>
                      <a:pt x="5257215" y="848501"/>
                    </a:cubicBezTo>
                    <a:cubicBezTo>
                      <a:pt x="5248709" y="857007"/>
                      <a:pt x="5237172" y="861786"/>
                      <a:pt x="5225143" y="861786"/>
                    </a:cubicBezTo>
                    <a:lnTo>
                      <a:pt x="5134428" y="861786"/>
                    </a:lnTo>
                    <a:cubicBezTo>
                      <a:pt x="5133982" y="961669"/>
                      <a:pt x="5052885" y="1042405"/>
                      <a:pt x="4953000" y="1042405"/>
                    </a:cubicBezTo>
                    <a:cubicBezTo>
                      <a:pt x="4853115" y="1042405"/>
                      <a:pt x="4772018" y="961669"/>
                      <a:pt x="4771572" y="861786"/>
                    </a:cubicBezTo>
                    <a:lnTo>
                      <a:pt x="4454072" y="861786"/>
                    </a:lnTo>
                    <a:cubicBezTo>
                      <a:pt x="4453625" y="961669"/>
                      <a:pt x="4372527" y="1042405"/>
                      <a:pt x="4272643" y="1042405"/>
                    </a:cubicBezTo>
                    <a:cubicBezTo>
                      <a:pt x="4172758" y="1042405"/>
                      <a:pt x="4091661" y="961669"/>
                      <a:pt x="4091214" y="861786"/>
                    </a:cubicBezTo>
                    <a:lnTo>
                      <a:pt x="4045857" y="861786"/>
                    </a:lnTo>
                    <a:cubicBezTo>
                      <a:pt x="4033828" y="861786"/>
                      <a:pt x="4022291" y="857007"/>
                      <a:pt x="4013785" y="848501"/>
                    </a:cubicBezTo>
                    <a:cubicBezTo>
                      <a:pt x="4005279" y="839995"/>
                      <a:pt x="4000500" y="828458"/>
                      <a:pt x="4000500" y="816429"/>
                    </a:cubicBezTo>
                    <a:lnTo>
                      <a:pt x="4000500" y="45357"/>
                    </a:lnTo>
                    <a:close/>
                    <a:moveTo>
                      <a:pt x="5179786" y="453571"/>
                    </a:moveTo>
                    <a:lnTo>
                      <a:pt x="5179786" y="362857"/>
                    </a:lnTo>
                    <a:cubicBezTo>
                      <a:pt x="5179786" y="312757"/>
                      <a:pt x="5139172" y="272143"/>
                      <a:pt x="5089072" y="272143"/>
                    </a:cubicBezTo>
                    <a:lnTo>
                      <a:pt x="4907643" y="272143"/>
                    </a:lnTo>
                    <a:lnTo>
                      <a:pt x="4907643" y="453571"/>
                    </a:lnTo>
                    <a:lnTo>
                      <a:pt x="5179786" y="453571"/>
                    </a:lnTo>
                    <a:close/>
                    <a:moveTo>
                      <a:pt x="4408714" y="861786"/>
                    </a:moveTo>
                    <a:cubicBezTo>
                      <a:pt x="4408932" y="813027"/>
                      <a:pt x="4383045" y="767879"/>
                      <a:pt x="4340855" y="743436"/>
                    </a:cubicBezTo>
                    <a:cubicBezTo>
                      <a:pt x="4298665" y="718994"/>
                      <a:pt x="4246621" y="718994"/>
                      <a:pt x="4204431" y="743436"/>
                    </a:cubicBezTo>
                    <a:cubicBezTo>
                      <a:pt x="4162241" y="767879"/>
                      <a:pt x="4136353" y="813027"/>
                      <a:pt x="4136572" y="861786"/>
                    </a:cubicBezTo>
                    <a:cubicBezTo>
                      <a:pt x="4136906" y="936698"/>
                      <a:pt x="4197729" y="997250"/>
                      <a:pt x="4272643" y="997250"/>
                    </a:cubicBezTo>
                    <a:cubicBezTo>
                      <a:pt x="4347556" y="997250"/>
                      <a:pt x="4408379" y="936698"/>
                      <a:pt x="4408714" y="861786"/>
                    </a:cubicBezTo>
                    <a:close/>
                    <a:moveTo>
                      <a:pt x="4953000" y="997857"/>
                    </a:moveTo>
                    <a:cubicBezTo>
                      <a:pt x="5001759" y="998075"/>
                      <a:pt x="5046907" y="972188"/>
                      <a:pt x="5071349" y="929998"/>
                    </a:cubicBezTo>
                    <a:cubicBezTo>
                      <a:pt x="5095792" y="887807"/>
                      <a:pt x="5095792" y="835764"/>
                      <a:pt x="5071349" y="793574"/>
                    </a:cubicBezTo>
                    <a:cubicBezTo>
                      <a:pt x="5046907" y="751383"/>
                      <a:pt x="5001759" y="725496"/>
                      <a:pt x="4953000" y="725714"/>
                    </a:cubicBezTo>
                    <a:cubicBezTo>
                      <a:pt x="4878088" y="726049"/>
                      <a:pt x="4817536" y="786872"/>
                      <a:pt x="4817536" y="861786"/>
                    </a:cubicBezTo>
                    <a:cubicBezTo>
                      <a:pt x="4817536" y="936699"/>
                      <a:pt x="4878088" y="997522"/>
                      <a:pt x="4953000" y="997857"/>
                    </a:cubicBezTo>
                    <a:close/>
                  </a:path>
                </a:pathLst>
              </a:custGeom>
              <a:solidFill>
                <a:srgbClr val="FFFFFF"/>
              </a:solidFill>
            </p:spPr>
          </p:sp>
          <p:sp>
            <p:nvSpPr>
              <p:cNvPr id="8" name="Freeform 8"/>
              <p:cNvSpPr/>
              <p:nvPr/>
            </p:nvSpPr>
            <p:spPr>
              <a:xfrm>
                <a:off x="5334000" y="0"/>
                <a:ext cx="7937500" cy="1042405"/>
              </a:xfrm>
              <a:custGeom>
                <a:avLst/>
                <a:gdLst/>
                <a:ahLst/>
                <a:cxnLst/>
                <a:rect l="l" t="t" r="r" b="b"/>
                <a:pathLst>
                  <a:path w="7937500" h="1042405">
                    <a:moveTo>
                      <a:pt x="272143" y="952500"/>
                    </a:moveTo>
                    <a:cubicBezTo>
                      <a:pt x="304648" y="952645"/>
                      <a:pt x="334747" y="935387"/>
                      <a:pt x="351042" y="907260"/>
                    </a:cubicBezTo>
                    <a:cubicBezTo>
                      <a:pt x="367337" y="879134"/>
                      <a:pt x="367337" y="844438"/>
                      <a:pt x="351042" y="816311"/>
                    </a:cubicBezTo>
                    <a:cubicBezTo>
                      <a:pt x="334747" y="788184"/>
                      <a:pt x="304648" y="770926"/>
                      <a:pt x="272143" y="771071"/>
                    </a:cubicBezTo>
                    <a:cubicBezTo>
                      <a:pt x="222201" y="771295"/>
                      <a:pt x="181833" y="811843"/>
                      <a:pt x="181833" y="861786"/>
                    </a:cubicBezTo>
                    <a:cubicBezTo>
                      <a:pt x="181833" y="911728"/>
                      <a:pt x="222201" y="952277"/>
                      <a:pt x="272143" y="952500"/>
                    </a:cubicBezTo>
                    <a:close/>
                    <a:moveTo>
                      <a:pt x="1043214" y="861786"/>
                    </a:moveTo>
                    <a:cubicBezTo>
                      <a:pt x="1043360" y="894291"/>
                      <a:pt x="1026101" y="924390"/>
                      <a:pt x="997975" y="940685"/>
                    </a:cubicBezTo>
                    <a:cubicBezTo>
                      <a:pt x="969848" y="956980"/>
                      <a:pt x="935152" y="956980"/>
                      <a:pt x="907025" y="940685"/>
                    </a:cubicBezTo>
                    <a:cubicBezTo>
                      <a:pt x="878899" y="924390"/>
                      <a:pt x="861640" y="894291"/>
                      <a:pt x="861786" y="861786"/>
                    </a:cubicBezTo>
                    <a:cubicBezTo>
                      <a:pt x="862009" y="811844"/>
                      <a:pt x="902558" y="771476"/>
                      <a:pt x="952500" y="771476"/>
                    </a:cubicBezTo>
                    <a:cubicBezTo>
                      <a:pt x="1002442" y="771476"/>
                      <a:pt x="1042991" y="811844"/>
                      <a:pt x="1043214" y="861786"/>
                    </a:cubicBezTo>
                    <a:close/>
                    <a:moveTo>
                      <a:pt x="0" y="45357"/>
                    </a:moveTo>
                    <a:cubicBezTo>
                      <a:pt x="0" y="33328"/>
                      <a:pt x="4779" y="21791"/>
                      <a:pt x="13285" y="13285"/>
                    </a:cubicBezTo>
                    <a:cubicBezTo>
                      <a:pt x="21791" y="4779"/>
                      <a:pt x="33328" y="0"/>
                      <a:pt x="45357" y="0"/>
                    </a:cubicBezTo>
                    <a:lnTo>
                      <a:pt x="861786" y="0"/>
                    </a:lnTo>
                    <a:cubicBezTo>
                      <a:pt x="886836" y="0"/>
                      <a:pt x="907143" y="20307"/>
                      <a:pt x="907143" y="45357"/>
                    </a:cubicBezTo>
                    <a:lnTo>
                      <a:pt x="907143" y="181429"/>
                    </a:lnTo>
                    <a:lnTo>
                      <a:pt x="1088572" y="181429"/>
                    </a:lnTo>
                    <a:cubicBezTo>
                      <a:pt x="1188772" y="181429"/>
                      <a:pt x="1270000" y="262657"/>
                      <a:pt x="1270000" y="362857"/>
                    </a:cubicBezTo>
                    <a:lnTo>
                      <a:pt x="1270000" y="816429"/>
                    </a:lnTo>
                    <a:cubicBezTo>
                      <a:pt x="1270000" y="841478"/>
                      <a:pt x="1249693" y="861786"/>
                      <a:pt x="1224643" y="861786"/>
                    </a:cubicBezTo>
                    <a:lnTo>
                      <a:pt x="1133928" y="861786"/>
                    </a:lnTo>
                    <a:cubicBezTo>
                      <a:pt x="1133482" y="961669"/>
                      <a:pt x="1052385" y="1042405"/>
                      <a:pt x="952500" y="1042405"/>
                    </a:cubicBezTo>
                    <a:cubicBezTo>
                      <a:pt x="852615" y="1042405"/>
                      <a:pt x="771518" y="961669"/>
                      <a:pt x="771072" y="861786"/>
                    </a:cubicBezTo>
                    <a:lnTo>
                      <a:pt x="453572" y="861786"/>
                    </a:lnTo>
                    <a:cubicBezTo>
                      <a:pt x="453125" y="961669"/>
                      <a:pt x="372027" y="1042405"/>
                      <a:pt x="272143" y="1042405"/>
                    </a:cubicBezTo>
                    <a:cubicBezTo>
                      <a:pt x="172258" y="1042405"/>
                      <a:pt x="91161" y="961669"/>
                      <a:pt x="90714" y="861786"/>
                    </a:cubicBezTo>
                    <a:lnTo>
                      <a:pt x="45357" y="861786"/>
                    </a:lnTo>
                    <a:cubicBezTo>
                      <a:pt x="33328" y="861786"/>
                      <a:pt x="21791" y="857007"/>
                      <a:pt x="13285" y="848501"/>
                    </a:cubicBezTo>
                    <a:cubicBezTo>
                      <a:pt x="4779" y="839995"/>
                      <a:pt x="0" y="828458"/>
                      <a:pt x="0" y="816429"/>
                    </a:cubicBezTo>
                    <a:lnTo>
                      <a:pt x="0" y="45357"/>
                    </a:lnTo>
                    <a:close/>
                    <a:moveTo>
                      <a:pt x="1179285" y="453571"/>
                    </a:moveTo>
                    <a:lnTo>
                      <a:pt x="1179285" y="362857"/>
                    </a:lnTo>
                    <a:cubicBezTo>
                      <a:pt x="1179285" y="312757"/>
                      <a:pt x="1138672" y="272143"/>
                      <a:pt x="1088572" y="272143"/>
                    </a:cubicBezTo>
                    <a:lnTo>
                      <a:pt x="907143" y="272143"/>
                    </a:lnTo>
                    <a:lnTo>
                      <a:pt x="907143" y="453571"/>
                    </a:lnTo>
                    <a:lnTo>
                      <a:pt x="1179285" y="453571"/>
                    </a:lnTo>
                    <a:close/>
                    <a:moveTo>
                      <a:pt x="408214" y="861786"/>
                    </a:moveTo>
                    <a:cubicBezTo>
                      <a:pt x="408432" y="813027"/>
                      <a:pt x="382545" y="767879"/>
                      <a:pt x="340355" y="743436"/>
                    </a:cubicBezTo>
                    <a:cubicBezTo>
                      <a:pt x="298165" y="718994"/>
                      <a:pt x="246121" y="718994"/>
                      <a:pt x="203931" y="743436"/>
                    </a:cubicBezTo>
                    <a:cubicBezTo>
                      <a:pt x="161741" y="767879"/>
                      <a:pt x="135853" y="813027"/>
                      <a:pt x="136072" y="861786"/>
                    </a:cubicBezTo>
                    <a:cubicBezTo>
                      <a:pt x="136406" y="936698"/>
                      <a:pt x="197229" y="997250"/>
                      <a:pt x="272143" y="997250"/>
                    </a:cubicBezTo>
                    <a:cubicBezTo>
                      <a:pt x="347056" y="997250"/>
                      <a:pt x="407879" y="936698"/>
                      <a:pt x="408214" y="861786"/>
                    </a:cubicBezTo>
                    <a:close/>
                    <a:moveTo>
                      <a:pt x="952500" y="997857"/>
                    </a:moveTo>
                    <a:cubicBezTo>
                      <a:pt x="1001259" y="998075"/>
                      <a:pt x="1046407" y="972188"/>
                      <a:pt x="1070849" y="929998"/>
                    </a:cubicBezTo>
                    <a:cubicBezTo>
                      <a:pt x="1095292" y="887807"/>
                      <a:pt x="1095292" y="835764"/>
                      <a:pt x="1070849" y="793574"/>
                    </a:cubicBezTo>
                    <a:cubicBezTo>
                      <a:pt x="1046407" y="751383"/>
                      <a:pt x="1001259" y="725496"/>
                      <a:pt x="952500" y="725714"/>
                    </a:cubicBezTo>
                    <a:cubicBezTo>
                      <a:pt x="877588" y="726049"/>
                      <a:pt x="817036" y="786872"/>
                      <a:pt x="817036" y="861786"/>
                    </a:cubicBezTo>
                    <a:cubicBezTo>
                      <a:pt x="817036" y="936699"/>
                      <a:pt x="877588" y="997522"/>
                      <a:pt x="952500" y="997857"/>
                    </a:cubicBezTo>
                    <a:close/>
                    <a:moveTo>
                      <a:pt x="1605643" y="952500"/>
                    </a:moveTo>
                    <a:cubicBezTo>
                      <a:pt x="1638149" y="952645"/>
                      <a:pt x="1668248" y="935387"/>
                      <a:pt x="1684543" y="907260"/>
                    </a:cubicBezTo>
                    <a:cubicBezTo>
                      <a:pt x="1700838" y="879134"/>
                      <a:pt x="1700838" y="844438"/>
                      <a:pt x="1684543" y="816311"/>
                    </a:cubicBezTo>
                    <a:cubicBezTo>
                      <a:pt x="1668248" y="788184"/>
                      <a:pt x="1638149" y="770926"/>
                      <a:pt x="1605643" y="771071"/>
                    </a:cubicBezTo>
                    <a:cubicBezTo>
                      <a:pt x="1555701" y="771295"/>
                      <a:pt x="1515334" y="811843"/>
                      <a:pt x="1515334" y="861786"/>
                    </a:cubicBezTo>
                    <a:cubicBezTo>
                      <a:pt x="1515334" y="911728"/>
                      <a:pt x="1555701" y="952277"/>
                      <a:pt x="1605643" y="952500"/>
                    </a:cubicBezTo>
                    <a:close/>
                    <a:moveTo>
                      <a:pt x="2376715" y="861786"/>
                    </a:moveTo>
                    <a:cubicBezTo>
                      <a:pt x="2376860" y="894292"/>
                      <a:pt x="2359602" y="924391"/>
                      <a:pt x="2331475" y="940686"/>
                    </a:cubicBezTo>
                    <a:cubicBezTo>
                      <a:pt x="2303348" y="956981"/>
                      <a:pt x="2268652" y="956981"/>
                      <a:pt x="2240525" y="940686"/>
                    </a:cubicBezTo>
                    <a:cubicBezTo>
                      <a:pt x="2212398" y="924391"/>
                      <a:pt x="2195140" y="894292"/>
                      <a:pt x="2195285" y="861786"/>
                    </a:cubicBezTo>
                    <a:cubicBezTo>
                      <a:pt x="2195509" y="811844"/>
                      <a:pt x="2236057" y="771476"/>
                      <a:pt x="2286000" y="771476"/>
                    </a:cubicBezTo>
                    <a:cubicBezTo>
                      <a:pt x="2335943" y="771476"/>
                      <a:pt x="2376491" y="811844"/>
                      <a:pt x="2376715" y="861786"/>
                    </a:cubicBezTo>
                    <a:close/>
                    <a:moveTo>
                      <a:pt x="1333500" y="45357"/>
                    </a:moveTo>
                    <a:cubicBezTo>
                      <a:pt x="1333500" y="20307"/>
                      <a:pt x="1353807" y="0"/>
                      <a:pt x="1378857" y="0"/>
                    </a:cubicBezTo>
                    <a:lnTo>
                      <a:pt x="2195285" y="0"/>
                    </a:lnTo>
                    <a:cubicBezTo>
                      <a:pt x="2207315" y="0"/>
                      <a:pt x="2218852" y="4778"/>
                      <a:pt x="2227358" y="13285"/>
                    </a:cubicBezTo>
                    <a:cubicBezTo>
                      <a:pt x="2235864" y="21791"/>
                      <a:pt x="2240643" y="33328"/>
                      <a:pt x="2240643" y="45357"/>
                    </a:cubicBezTo>
                    <a:lnTo>
                      <a:pt x="2240643" y="181429"/>
                    </a:lnTo>
                    <a:lnTo>
                      <a:pt x="2422072" y="181429"/>
                    </a:lnTo>
                    <a:cubicBezTo>
                      <a:pt x="2522272" y="181429"/>
                      <a:pt x="2603500" y="262657"/>
                      <a:pt x="2603500" y="362857"/>
                    </a:cubicBezTo>
                    <a:lnTo>
                      <a:pt x="2603500" y="816429"/>
                    </a:lnTo>
                    <a:cubicBezTo>
                      <a:pt x="2603500" y="841478"/>
                      <a:pt x="2583193" y="861786"/>
                      <a:pt x="2558143" y="861786"/>
                    </a:cubicBezTo>
                    <a:lnTo>
                      <a:pt x="2467428" y="861786"/>
                    </a:lnTo>
                    <a:cubicBezTo>
                      <a:pt x="2466982" y="961669"/>
                      <a:pt x="2385885" y="1042405"/>
                      <a:pt x="2286000" y="1042405"/>
                    </a:cubicBezTo>
                    <a:cubicBezTo>
                      <a:pt x="2186115" y="1042405"/>
                      <a:pt x="2105018" y="961669"/>
                      <a:pt x="2104572" y="861786"/>
                    </a:cubicBezTo>
                    <a:lnTo>
                      <a:pt x="1787072" y="861786"/>
                    </a:lnTo>
                    <a:cubicBezTo>
                      <a:pt x="1786625" y="961669"/>
                      <a:pt x="1705528" y="1042405"/>
                      <a:pt x="1605643" y="1042405"/>
                    </a:cubicBezTo>
                    <a:cubicBezTo>
                      <a:pt x="1505758" y="1042405"/>
                      <a:pt x="1424661" y="961669"/>
                      <a:pt x="1424215" y="861786"/>
                    </a:cubicBezTo>
                    <a:lnTo>
                      <a:pt x="1378857" y="861786"/>
                    </a:lnTo>
                    <a:cubicBezTo>
                      <a:pt x="1353807" y="861786"/>
                      <a:pt x="1333500" y="841478"/>
                      <a:pt x="1333500" y="816429"/>
                    </a:cubicBezTo>
                    <a:lnTo>
                      <a:pt x="1333500" y="45357"/>
                    </a:lnTo>
                    <a:close/>
                    <a:moveTo>
                      <a:pt x="2512785" y="453571"/>
                    </a:moveTo>
                    <a:lnTo>
                      <a:pt x="2512785" y="362857"/>
                    </a:lnTo>
                    <a:cubicBezTo>
                      <a:pt x="2512785" y="312757"/>
                      <a:pt x="2472172" y="272143"/>
                      <a:pt x="2422072" y="272143"/>
                    </a:cubicBezTo>
                    <a:lnTo>
                      <a:pt x="2240643" y="272143"/>
                    </a:lnTo>
                    <a:lnTo>
                      <a:pt x="2240643" y="453571"/>
                    </a:lnTo>
                    <a:lnTo>
                      <a:pt x="2512785" y="453571"/>
                    </a:lnTo>
                    <a:close/>
                    <a:moveTo>
                      <a:pt x="1741715" y="861786"/>
                    </a:moveTo>
                    <a:cubicBezTo>
                      <a:pt x="1741932" y="813027"/>
                      <a:pt x="1716046" y="767879"/>
                      <a:pt x="1673855" y="743436"/>
                    </a:cubicBezTo>
                    <a:cubicBezTo>
                      <a:pt x="1631665" y="718994"/>
                      <a:pt x="1579621" y="718994"/>
                      <a:pt x="1537431" y="743436"/>
                    </a:cubicBezTo>
                    <a:cubicBezTo>
                      <a:pt x="1495241" y="767879"/>
                      <a:pt x="1469354" y="813027"/>
                      <a:pt x="1469572" y="861786"/>
                    </a:cubicBezTo>
                    <a:cubicBezTo>
                      <a:pt x="1469906" y="936698"/>
                      <a:pt x="1530730" y="997250"/>
                      <a:pt x="1605643" y="997250"/>
                    </a:cubicBezTo>
                    <a:cubicBezTo>
                      <a:pt x="1680556" y="997250"/>
                      <a:pt x="1741380" y="936698"/>
                      <a:pt x="1741715" y="861786"/>
                    </a:cubicBezTo>
                    <a:close/>
                    <a:moveTo>
                      <a:pt x="2286000" y="997857"/>
                    </a:moveTo>
                    <a:cubicBezTo>
                      <a:pt x="2334758" y="998075"/>
                      <a:pt x="2379907" y="972188"/>
                      <a:pt x="2404349" y="929998"/>
                    </a:cubicBezTo>
                    <a:cubicBezTo>
                      <a:pt x="2428792" y="887807"/>
                      <a:pt x="2428792" y="835764"/>
                      <a:pt x="2404349" y="793574"/>
                    </a:cubicBezTo>
                    <a:cubicBezTo>
                      <a:pt x="2379907" y="751383"/>
                      <a:pt x="2334758" y="725496"/>
                      <a:pt x="2286000" y="725714"/>
                    </a:cubicBezTo>
                    <a:cubicBezTo>
                      <a:pt x="2211088" y="726049"/>
                      <a:pt x="2150535" y="786872"/>
                      <a:pt x="2150535" y="861786"/>
                    </a:cubicBezTo>
                    <a:cubicBezTo>
                      <a:pt x="2150535" y="936699"/>
                      <a:pt x="2211088" y="997522"/>
                      <a:pt x="2286000" y="997857"/>
                    </a:cubicBezTo>
                    <a:close/>
                    <a:moveTo>
                      <a:pt x="2939143" y="952500"/>
                    </a:moveTo>
                    <a:cubicBezTo>
                      <a:pt x="2971649" y="952645"/>
                      <a:pt x="3001748" y="935387"/>
                      <a:pt x="3018043" y="907260"/>
                    </a:cubicBezTo>
                    <a:cubicBezTo>
                      <a:pt x="3034338" y="879134"/>
                      <a:pt x="3034338" y="844438"/>
                      <a:pt x="3018043" y="816311"/>
                    </a:cubicBezTo>
                    <a:cubicBezTo>
                      <a:pt x="3001748" y="788184"/>
                      <a:pt x="2971649" y="770926"/>
                      <a:pt x="2939143" y="771071"/>
                    </a:cubicBezTo>
                    <a:cubicBezTo>
                      <a:pt x="2889201" y="771295"/>
                      <a:pt x="2848834" y="811843"/>
                      <a:pt x="2848834" y="861786"/>
                    </a:cubicBezTo>
                    <a:cubicBezTo>
                      <a:pt x="2848834" y="911728"/>
                      <a:pt x="2889201" y="952277"/>
                      <a:pt x="2939143" y="952500"/>
                    </a:cubicBezTo>
                    <a:close/>
                    <a:moveTo>
                      <a:pt x="3710215" y="861786"/>
                    </a:moveTo>
                    <a:cubicBezTo>
                      <a:pt x="3710360" y="894292"/>
                      <a:pt x="3693102" y="924391"/>
                      <a:pt x="3664975" y="940686"/>
                    </a:cubicBezTo>
                    <a:cubicBezTo>
                      <a:pt x="3636848" y="956981"/>
                      <a:pt x="3602152" y="956981"/>
                      <a:pt x="3574025" y="940686"/>
                    </a:cubicBezTo>
                    <a:cubicBezTo>
                      <a:pt x="3545898" y="924391"/>
                      <a:pt x="3528640" y="894292"/>
                      <a:pt x="3528785" y="861786"/>
                    </a:cubicBezTo>
                    <a:cubicBezTo>
                      <a:pt x="3529009" y="811844"/>
                      <a:pt x="3569557" y="771476"/>
                      <a:pt x="3619500" y="771476"/>
                    </a:cubicBezTo>
                    <a:cubicBezTo>
                      <a:pt x="3669443" y="771476"/>
                      <a:pt x="3709991" y="811844"/>
                      <a:pt x="3710215" y="861786"/>
                    </a:cubicBezTo>
                    <a:close/>
                    <a:moveTo>
                      <a:pt x="2667000" y="45357"/>
                    </a:moveTo>
                    <a:cubicBezTo>
                      <a:pt x="2667000" y="20307"/>
                      <a:pt x="2687307" y="0"/>
                      <a:pt x="2712357" y="0"/>
                    </a:cubicBezTo>
                    <a:lnTo>
                      <a:pt x="3528785" y="0"/>
                    </a:lnTo>
                    <a:cubicBezTo>
                      <a:pt x="3540815" y="0"/>
                      <a:pt x="3552352" y="4778"/>
                      <a:pt x="3560858" y="13285"/>
                    </a:cubicBezTo>
                    <a:cubicBezTo>
                      <a:pt x="3569364" y="21791"/>
                      <a:pt x="3574143" y="33328"/>
                      <a:pt x="3574143" y="45357"/>
                    </a:cubicBezTo>
                    <a:lnTo>
                      <a:pt x="3574143" y="181429"/>
                    </a:lnTo>
                    <a:lnTo>
                      <a:pt x="3755572" y="181429"/>
                    </a:lnTo>
                    <a:cubicBezTo>
                      <a:pt x="3855772" y="181429"/>
                      <a:pt x="3937000" y="262657"/>
                      <a:pt x="3937000" y="362857"/>
                    </a:cubicBezTo>
                    <a:lnTo>
                      <a:pt x="3937000" y="816429"/>
                    </a:lnTo>
                    <a:cubicBezTo>
                      <a:pt x="3937000" y="841478"/>
                      <a:pt x="3916693" y="861786"/>
                      <a:pt x="3891643" y="861786"/>
                    </a:cubicBezTo>
                    <a:lnTo>
                      <a:pt x="3800928" y="861786"/>
                    </a:lnTo>
                    <a:cubicBezTo>
                      <a:pt x="3800482" y="961669"/>
                      <a:pt x="3719385" y="1042405"/>
                      <a:pt x="3619500" y="1042405"/>
                    </a:cubicBezTo>
                    <a:cubicBezTo>
                      <a:pt x="3519615" y="1042405"/>
                      <a:pt x="3438518" y="961669"/>
                      <a:pt x="3438072" y="861786"/>
                    </a:cubicBezTo>
                    <a:lnTo>
                      <a:pt x="3120572" y="861786"/>
                    </a:lnTo>
                    <a:cubicBezTo>
                      <a:pt x="3120125" y="961669"/>
                      <a:pt x="3039028" y="1042405"/>
                      <a:pt x="2939143" y="1042405"/>
                    </a:cubicBezTo>
                    <a:cubicBezTo>
                      <a:pt x="2839258" y="1042405"/>
                      <a:pt x="2758161" y="961669"/>
                      <a:pt x="2757715" y="861786"/>
                    </a:cubicBezTo>
                    <a:lnTo>
                      <a:pt x="2712357" y="861786"/>
                    </a:lnTo>
                    <a:cubicBezTo>
                      <a:pt x="2687307" y="861786"/>
                      <a:pt x="2667000" y="841478"/>
                      <a:pt x="2667000" y="816429"/>
                    </a:cubicBezTo>
                    <a:lnTo>
                      <a:pt x="2667000" y="45357"/>
                    </a:lnTo>
                    <a:close/>
                    <a:moveTo>
                      <a:pt x="3846285" y="453571"/>
                    </a:moveTo>
                    <a:lnTo>
                      <a:pt x="3846285" y="362857"/>
                    </a:lnTo>
                    <a:cubicBezTo>
                      <a:pt x="3846285" y="312757"/>
                      <a:pt x="3805672" y="272143"/>
                      <a:pt x="3755572" y="272143"/>
                    </a:cubicBezTo>
                    <a:lnTo>
                      <a:pt x="3574143" y="272143"/>
                    </a:lnTo>
                    <a:lnTo>
                      <a:pt x="3574143" y="453571"/>
                    </a:lnTo>
                    <a:lnTo>
                      <a:pt x="3846285" y="453571"/>
                    </a:lnTo>
                    <a:close/>
                    <a:moveTo>
                      <a:pt x="3075215" y="861786"/>
                    </a:moveTo>
                    <a:cubicBezTo>
                      <a:pt x="3075432" y="813027"/>
                      <a:pt x="3049546" y="767879"/>
                      <a:pt x="3007355" y="743436"/>
                    </a:cubicBezTo>
                    <a:cubicBezTo>
                      <a:pt x="2965165" y="718994"/>
                      <a:pt x="2913121" y="718994"/>
                      <a:pt x="2870931" y="743436"/>
                    </a:cubicBezTo>
                    <a:cubicBezTo>
                      <a:pt x="2828741" y="767879"/>
                      <a:pt x="2802854" y="813027"/>
                      <a:pt x="2803072" y="861786"/>
                    </a:cubicBezTo>
                    <a:cubicBezTo>
                      <a:pt x="2803406" y="936698"/>
                      <a:pt x="2864230" y="997250"/>
                      <a:pt x="2939143" y="997250"/>
                    </a:cubicBezTo>
                    <a:cubicBezTo>
                      <a:pt x="3014056" y="997250"/>
                      <a:pt x="3074880" y="936698"/>
                      <a:pt x="3075215" y="861786"/>
                    </a:cubicBezTo>
                    <a:close/>
                    <a:moveTo>
                      <a:pt x="3619500" y="997857"/>
                    </a:moveTo>
                    <a:cubicBezTo>
                      <a:pt x="3668258" y="998075"/>
                      <a:pt x="3713407" y="972188"/>
                      <a:pt x="3737849" y="929998"/>
                    </a:cubicBezTo>
                    <a:cubicBezTo>
                      <a:pt x="3762292" y="887807"/>
                      <a:pt x="3762292" y="835764"/>
                      <a:pt x="3737849" y="793574"/>
                    </a:cubicBezTo>
                    <a:cubicBezTo>
                      <a:pt x="3713407" y="751383"/>
                      <a:pt x="3668258" y="725496"/>
                      <a:pt x="3619500" y="725714"/>
                    </a:cubicBezTo>
                    <a:cubicBezTo>
                      <a:pt x="3544588" y="726049"/>
                      <a:pt x="3484035" y="786872"/>
                      <a:pt x="3484035" y="861786"/>
                    </a:cubicBezTo>
                    <a:cubicBezTo>
                      <a:pt x="3484035" y="936699"/>
                      <a:pt x="3544588" y="997522"/>
                      <a:pt x="3619500" y="997857"/>
                    </a:cubicBezTo>
                    <a:close/>
                    <a:moveTo>
                      <a:pt x="4272643" y="952500"/>
                    </a:moveTo>
                    <a:cubicBezTo>
                      <a:pt x="4305149" y="952645"/>
                      <a:pt x="4335248" y="935387"/>
                      <a:pt x="4351543" y="907260"/>
                    </a:cubicBezTo>
                    <a:cubicBezTo>
                      <a:pt x="4367838" y="879134"/>
                      <a:pt x="4367838" y="844438"/>
                      <a:pt x="4351543" y="816311"/>
                    </a:cubicBezTo>
                    <a:cubicBezTo>
                      <a:pt x="4335248" y="788184"/>
                      <a:pt x="4305149" y="770926"/>
                      <a:pt x="4272643" y="771071"/>
                    </a:cubicBezTo>
                    <a:cubicBezTo>
                      <a:pt x="4222701" y="771295"/>
                      <a:pt x="4182334" y="811843"/>
                      <a:pt x="4182334" y="861786"/>
                    </a:cubicBezTo>
                    <a:cubicBezTo>
                      <a:pt x="4182334" y="911728"/>
                      <a:pt x="4222701" y="952277"/>
                      <a:pt x="4272643" y="952500"/>
                    </a:cubicBezTo>
                    <a:close/>
                    <a:moveTo>
                      <a:pt x="5043715" y="861786"/>
                    </a:moveTo>
                    <a:cubicBezTo>
                      <a:pt x="5043860" y="894292"/>
                      <a:pt x="5026602" y="924391"/>
                      <a:pt x="4998475" y="940686"/>
                    </a:cubicBezTo>
                    <a:cubicBezTo>
                      <a:pt x="4970348" y="956981"/>
                      <a:pt x="4935652" y="956981"/>
                      <a:pt x="4907525" y="940686"/>
                    </a:cubicBezTo>
                    <a:cubicBezTo>
                      <a:pt x="4879398" y="924391"/>
                      <a:pt x="4862140" y="894292"/>
                      <a:pt x="4862285" y="861786"/>
                    </a:cubicBezTo>
                    <a:cubicBezTo>
                      <a:pt x="4862509" y="811844"/>
                      <a:pt x="4903057" y="771476"/>
                      <a:pt x="4953000" y="771476"/>
                    </a:cubicBezTo>
                    <a:cubicBezTo>
                      <a:pt x="5002943" y="771476"/>
                      <a:pt x="5043491" y="811844"/>
                      <a:pt x="5043715" y="861786"/>
                    </a:cubicBezTo>
                    <a:close/>
                    <a:moveTo>
                      <a:pt x="4000500" y="45357"/>
                    </a:moveTo>
                    <a:cubicBezTo>
                      <a:pt x="4000500" y="20307"/>
                      <a:pt x="4020807" y="0"/>
                      <a:pt x="4045857" y="0"/>
                    </a:cubicBezTo>
                    <a:lnTo>
                      <a:pt x="4862285" y="0"/>
                    </a:lnTo>
                    <a:cubicBezTo>
                      <a:pt x="4874315" y="0"/>
                      <a:pt x="4885852" y="4778"/>
                      <a:pt x="4894358" y="13285"/>
                    </a:cubicBezTo>
                    <a:cubicBezTo>
                      <a:pt x="4902864" y="21791"/>
                      <a:pt x="4907643" y="33328"/>
                      <a:pt x="4907643" y="45357"/>
                    </a:cubicBezTo>
                    <a:lnTo>
                      <a:pt x="4907643" y="181429"/>
                    </a:lnTo>
                    <a:lnTo>
                      <a:pt x="5089072" y="181429"/>
                    </a:lnTo>
                    <a:cubicBezTo>
                      <a:pt x="5189272" y="181429"/>
                      <a:pt x="5270500" y="262657"/>
                      <a:pt x="5270500" y="362857"/>
                    </a:cubicBezTo>
                    <a:lnTo>
                      <a:pt x="5270500" y="816429"/>
                    </a:lnTo>
                    <a:cubicBezTo>
                      <a:pt x="5270500" y="841478"/>
                      <a:pt x="5250193" y="861786"/>
                      <a:pt x="5225143" y="861786"/>
                    </a:cubicBezTo>
                    <a:lnTo>
                      <a:pt x="5134428" y="861786"/>
                    </a:lnTo>
                    <a:cubicBezTo>
                      <a:pt x="5133982" y="961669"/>
                      <a:pt x="5052885" y="1042405"/>
                      <a:pt x="4953000" y="1042405"/>
                    </a:cubicBezTo>
                    <a:cubicBezTo>
                      <a:pt x="4853115" y="1042405"/>
                      <a:pt x="4772018" y="961669"/>
                      <a:pt x="4771572" y="861786"/>
                    </a:cubicBezTo>
                    <a:lnTo>
                      <a:pt x="4454072" y="861786"/>
                    </a:lnTo>
                    <a:cubicBezTo>
                      <a:pt x="4453625" y="961669"/>
                      <a:pt x="4372528" y="1042405"/>
                      <a:pt x="4272643" y="1042405"/>
                    </a:cubicBezTo>
                    <a:cubicBezTo>
                      <a:pt x="4172758" y="1042405"/>
                      <a:pt x="4091661" y="961669"/>
                      <a:pt x="4091215" y="861786"/>
                    </a:cubicBezTo>
                    <a:lnTo>
                      <a:pt x="4045857" y="861786"/>
                    </a:lnTo>
                    <a:cubicBezTo>
                      <a:pt x="4020807" y="861786"/>
                      <a:pt x="4000500" y="841478"/>
                      <a:pt x="4000500" y="816429"/>
                    </a:cubicBezTo>
                    <a:lnTo>
                      <a:pt x="4000500" y="45357"/>
                    </a:lnTo>
                    <a:close/>
                    <a:moveTo>
                      <a:pt x="5179785" y="453571"/>
                    </a:moveTo>
                    <a:lnTo>
                      <a:pt x="5179785" y="362857"/>
                    </a:lnTo>
                    <a:cubicBezTo>
                      <a:pt x="5179785" y="312757"/>
                      <a:pt x="5139172" y="272143"/>
                      <a:pt x="5089072" y="272143"/>
                    </a:cubicBezTo>
                    <a:lnTo>
                      <a:pt x="4907643" y="272143"/>
                    </a:lnTo>
                    <a:lnTo>
                      <a:pt x="4907643" y="453571"/>
                    </a:lnTo>
                    <a:lnTo>
                      <a:pt x="5179785" y="453571"/>
                    </a:lnTo>
                    <a:close/>
                    <a:moveTo>
                      <a:pt x="4408715" y="861786"/>
                    </a:moveTo>
                    <a:cubicBezTo>
                      <a:pt x="4408932" y="813027"/>
                      <a:pt x="4383046" y="767879"/>
                      <a:pt x="4340855" y="743436"/>
                    </a:cubicBezTo>
                    <a:cubicBezTo>
                      <a:pt x="4298665" y="718994"/>
                      <a:pt x="4246621" y="718994"/>
                      <a:pt x="4204431" y="743436"/>
                    </a:cubicBezTo>
                    <a:cubicBezTo>
                      <a:pt x="4162241" y="767879"/>
                      <a:pt x="4136354" y="813027"/>
                      <a:pt x="4136572" y="861786"/>
                    </a:cubicBezTo>
                    <a:cubicBezTo>
                      <a:pt x="4136906" y="936698"/>
                      <a:pt x="4197730" y="997250"/>
                      <a:pt x="4272643" y="997250"/>
                    </a:cubicBezTo>
                    <a:cubicBezTo>
                      <a:pt x="4347556" y="997250"/>
                      <a:pt x="4408380" y="936698"/>
                      <a:pt x="4408715" y="861786"/>
                    </a:cubicBezTo>
                    <a:close/>
                    <a:moveTo>
                      <a:pt x="4953000" y="997857"/>
                    </a:moveTo>
                    <a:cubicBezTo>
                      <a:pt x="5001758" y="998075"/>
                      <a:pt x="5046907" y="972188"/>
                      <a:pt x="5071349" y="929998"/>
                    </a:cubicBezTo>
                    <a:cubicBezTo>
                      <a:pt x="5095792" y="887807"/>
                      <a:pt x="5095792" y="835764"/>
                      <a:pt x="5071349" y="793574"/>
                    </a:cubicBezTo>
                    <a:cubicBezTo>
                      <a:pt x="5046907" y="751383"/>
                      <a:pt x="5001758" y="725496"/>
                      <a:pt x="4953000" y="725714"/>
                    </a:cubicBezTo>
                    <a:cubicBezTo>
                      <a:pt x="4878088" y="726049"/>
                      <a:pt x="4817535" y="786872"/>
                      <a:pt x="4817535" y="861786"/>
                    </a:cubicBezTo>
                    <a:cubicBezTo>
                      <a:pt x="4817535" y="936699"/>
                      <a:pt x="4878088" y="997522"/>
                      <a:pt x="4953000" y="997857"/>
                    </a:cubicBezTo>
                    <a:close/>
                    <a:moveTo>
                      <a:pt x="5606143" y="952500"/>
                    </a:moveTo>
                    <a:cubicBezTo>
                      <a:pt x="5638649" y="952645"/>
                      <a:pt x="5668748" y="935387"/>
                      <a:pt x="5685043" y="907260"/>
                    </a:cubicBezTo>
                    <a:cubicBezTo>
                      <a:pt x="5701338" y="879134"/>
                      <a:pt x="5701338" y="844438"/>
                      <a:pt x="5685043" y="816311"/>
                    </a:cubicBezTo>
                    <a:cubicBezTo>
                      <a:pt x="5668748" y="788184"/>
                      <a:pt x="5638649" y="770926"/>
                      <a:pt x="5606143" y="771071"/>
                    </a:cubicBezTo>
                    <a:cubicBezTo>
                      <a:pt x="5556201" y="771295"/>
                      <a:pt x="5515834" y="811843"/>
                      <a:pt x="5515834" y="861786"/>
                    </a:cubicBezTo>
                    <a:cubicBezTo>
                      <a:pt x="5515834" y="911728"/>
                      <a:pt x="5556201" y="952277"/>
                      <a:pt x="5606143" y="952500"/>
                    </a:cubicBezTo>
                    <a:close/>
                    <a:moveTo>
                      <a:pt x="6377215" y="861786"/>
                    </a:moveTo>
                    <a:cubicBezTo>
                      <a:pt x="6377360" y="894292"/>
                      <a:pt x="6360102" y="924391"/>
                      <a:pt x="6331975" y="940686"/>
                    </a:cubicBezTo>
                    <a:cubicBezTo>
                      <a:pt x="6303848" y="956981"/>
                      <a:pt x="6269152" y="956981"/>
                      <a:pt x="6241025" y="940686"/>
                    </a:cubicBezTo>
                    <a:cubicBezTo>
                      <a:pt x="6212898" y="924391"/>
                      <a:pt x="6195640" y="894292"/>
                      <a:pt x="6195785" y="861786"/>
                    </a:cubicBezTo>
                    <a:cubicBezTo>
                      <a:pt x="6196009" y="811844"/>
                      <a:pt x="6236557" y="771476"/>
                      <a:pt x="6286500" y="771476"/>
                    </a:cubicBezTo>
                    <a:cubicBezTo>
                      <a:pt x="6336443" y="771476"/>
                      <a:pt x="6376991" y="811844"/>
                      <a:pt x="6377215" y="861786"/>
                    </a:cubicBezTo>
                    <a:close/>
                    <a:moveTo>
                      <a:pt x="5334000" y="45357"/>
                    </a:moveTo>
                    <a:cubicBezTo>
                      <a:pt x="5334000" y="20307"/>
                      <a:pt x="5354307" y="0"/>
                      <a:pt x="5379357" y="0"/>
                    </a:cubicBezTo>
                    <a:lnTo>
                      <a:pt x="6195785" y="0"/>
                    </a:lnTo>
                    <a:cubicBezTo>
                      <a:pt x="6207815" y="0"/>
                      <a:pt x="6219352" y="4778"/>
                      <a:pt x="6227858" y="13285"/>
                    </a:cubicBezTo>
                    <a:cubicBezTo>
                      <a:pt x="6236364" y="21791"/>
                      <a:pt x="6241143" y="33328"/>
                      <a:pt x="6241143" y="45357"/>
                    </a:cubicBezTo>
                    <a:lnTo>
                      <a:pt x="6241143" y="181429"/>
                    </a:lnTo>
                    <a:lnTo>
                      <a:pt x="6422572" y="181429"/>
                    </a:lnTo>
                    <a:cubicBezTo>
                      <a:pt x="6522772" y="181429"/>
                      <a:pt x="6604000" y="262657"/>
                      <a:pt x="6604000" y="362857"/>
                    </a:cubicBezTo>
                    <a:lnTo>
                      <a:pt x="6604000" y="816429"/>
                    </a:lnTo>
                    <a:cubicBezTo>
                      <a:pt x="6604000" y="841478"/>
                      <a:pt x="6583693" y="861786"/>
                      <a:pt x="6558643" y="861786"/>
                    </a:cubicBezTo>
                    <a:lnTo>
                      <a:pt x="6467928" y="861786"/>
                    </a:lnTo>
                    <a:cubicBezTo>
                      <a:pt x="6467482" y="961669"/>
                      <a:pt x="6386385" y="1042405"/>
                      <a:pt x="6286500" y="1042405"/>
                    </a:cubicBezTo>
                    <a:cubicBezTo>
                      <a:pt x="6186615" y="1042405"/>
                      <a:pt x="6105518" y="961669"/>
                      <a:pt x="6105072" y="861786"/>
                    </a:cubicBezTo>
                    <a:lnTo>
                      <a:pt x="5787572" y="861786"/>
                    </a:lnTo>
                    <a:cubicBezTo>
                      <a:pt x="5787125" y="961669"/>
                      <a:pt x="5706028" y="1042405"/>
                      <a:pt x="5606143" y="1042405"/>
                    </a:cubicBezTo>
                    <a:cubicBezTo>
                      <a:pt x="5506258" y="1042405"/>
                      <a:pt x="5425161" y="961669"/>
                      <a:pt x="5424715" y="861786"/>
                    </a:cubicBezTo>
                    <a:lnTo>
                      <a:pt x="5379357" y="861786"/>
                    </a:lnTo>
                    <a:cubicBezTo>
                      <a:pt x="5354307" y="861786"/>
                      <a:pt x="5334000" y="841478"/>
                      <a:pt x="5334000" y="816429"/>
                    </a:cubicBezTo>
                    <a:lnTo>
                      <a:pt x="5334000" y="45357"/>
                    </a:lnTo>
                    <a:close/>
                    <a:moveTo>
                      <a:pt x="6513285" y="453571"/>
                    </a:moveTo>
                    <a:lnTo>
                      <a:pt x="6513285" y="362857"/>
                    </a:lnTo>
                    <a:cubicBezTo>
                      <a:pt x="6513285" y="312757"/>
                      <a:pt x="6472672" y="272143"/>
                      <a:pt x="6422572" y="272143"/>
                    </a:cubicBezTo>
                    <a:lnTo>
                      <a:pt x="6241143" y="272143"/>
                    </a:lnTo>
                    <a:lnTo>
                      <a:pt x="6241143" y="453571"/>
                    </a:lnTo>
                    <a:lnTo>
                      <a:pt x="6513285" y="453571"/>
                    </a:lnTo>
                    <a:close/>
                    <a:moveTo>
                      <a:pt x="5742215" y="861786"/>
                    </a:moveTo>
                    <a:cubicBezTo>
                      <a:pt x="5742432" y="813027"/>
                      <a:pt x="5716546" y="767879"/>
                      <a:pt x="5674355" y="743436"/>
                    </a:cubicBezTo>
                    <a:cubicBezTo>
                      <a:pt x="5632165" y="718994"/>
                      <a:pt x="5580121" y="718994"/>
                      <a:pt x="5537931" y="743436"/>
                    </a:cubicBezTo>
                    <a:cubicBezTo>
                      <a:pt x="5495741" y="767879"/>
                      <a:pt x="5469854" y="813027"/>
                      <a:pt x="5470072" y="861786"/>
                    </a:cubicBezTo>
                    <a:cubicBezTo>
                      <a:pt x="5470406" y="936698"/>
                      <a:pt x="5531230" y="997250"/>
                      <a:pt x="5606143" y="997250"/>
                    </a:cubicBezTo>
                    <a:cubicBezTo>
                      <a:pt x="5681056" y="997250"/>
                      <a:pt x="5741880" y="936698"/>
                      <a:pt x="5742215" y="861786"/>
                    </a:cubicBezTo>
                    <a:close/>
                    <a:moveTo>
                      <a:pt x="6286500" y="997857"/>
                    </a:moveTo>
                    <a:cubicBezTo>
                      <a:pt x="6335258" y="998075"/>
                      <a:pt x="6380407" y="972188"/>
                      <a:pt x="6404849" y="929998"/>
                    </a:cubicBezTo>
                    <a:cubicBezTo>
                      <a:pt x="6429292" y="887807"/>
                      <a:pt x="6429292" y="835764"/>
                      <a:pt x="6404849" y="793574"/>
                    </a:cubicBezTo>
                    <a:cubicBezTo>
                      <a:pt x="6380407" y="751383"/>
                      <a:pt x="6335258" y="725496"/>
                      <a:pt x="6286500" y="725714"/>
                    </a:cubicBezTo>
                    <a:cubicBezTo>
                      <a:pt x="6211588" y="726049"/>
                      <a:pt x="6151035" y="786872"/>
                      <a:pt x="6151035" y="861786"/>
                    </a:cubicBezTo>
                    <a:cubicBezTo>
                      <a:pt x="6151035" y="936699"/>
                      <a:pt x="6211588" y="997522"/>
                      <a:pt x="6286500" y="997857"/>
                    </a:cubicBezTo>
                    <a:close/>
                    <a:moveTo>
                      <a:pt x="6939643" y="952500"/>
                    </a:moveTo>
                    <a:cubicBezTo>
                      <a:pt x="6972149" y="952645"/>
                      <a:pt x="7002248" y="935387"/>
                      <a:pt x="7018543" y="907260"/>
                    </a:cubicBezTo>
                    <a:cubicBezTo>
                      <a:pt x="7034838" y="879134"/>
                      <a:pt x="7034838" y="844438"/>
                      <a:pt x="7018543" y="816311"/>
                    </a:cubicBezTo>
                    <a:cubicBezTo>
                      <a:pt x="7002248" y="788184"/>
                      <a:pt x="6972149" y="770926"/>
                      <a:pt x="6939643" y="771071"/>
                    </a:cubicBezTo>
                    <a:cubicBezTo>
                      <a:pt x="6889701" y="771295"/>
                      <a:pt x="6849334" y="811843"/>
                      <a:pt x="6849334" y="861786"/>
                    </a:cubicBezTo>
                    <a:cubicBezTo>
                      <a:pt x="6849334" y="911728"/>
                      <a:pt x="6889701" y="952277"/>
                      <a:pt x="6939643" y="952500"/>
                    </a:cubicBezTo>
                    <a:close/>
                    <a:moveTo>
                      <a:pt x="7710714" y="861786"/>
                    </a:moveTo>
                    <a:cubicBezTo>
                      <a:pt x="7710860" y="894291"/>
                      <a:pt x="7693602" y="924390"/>
                      <a:pt x="7665475" y="940685"/>
                    </a:cubicBezTo>
                    <a:cubicBezTo>
                      <a:pt x="7637348" y="956980"/>
                      <a:pt x="7602652" y="956980"/>
                      <a:pt x="7574525" y="940685"/>
                    </a:cubicBezTo>
                    <a:cubicBezTo>
                      <a:pt x="7546399" y="924390"/>
                      <a:pt x="7529140" y="894291"/>
                      <a:pt x="7529286" y="861786"/>
                    </a:cubicBezTo>
                    <a:cubicBezTo>
                      <a:pt x="7529509" y="811844"/>
                      <a:pt x="7570058" y="771477"/>
                      <a:pt x="7620000" y="771477"/>
                    </a:cubicBezTo>
                    <a:cubicBezTo>
                      <a:pt x="7669942" y="771477"/>
                      <a:pt x="7710491" y="811844"/>
                      <a:pt x="7710714" y="861786"/>
                    </a:cubicBezTo>
                    <a:close/>
                    <a:moveTo>
                      <a:pt x="6667500" y="45357"/>
                    </a:moveTo>
                    <a:cubicBezTo>
                      <a:pt x="6667500" y="20307"/>
                      <a:pt x="6687807" y="0"/>
                      <a:pt x="6712857" y="0"/>
                    </a:cubicBezTo>
                    <a:lnTo>
                      <a:pt x="7529286" y="0"/>
                    </a:lnTo>
                    <a:cubicBezTo>
                      <a:pt x="7554336" y="0"/>
                      <a:pt x="7574643" y="20307"/>
                      <a:pt x="7574643" y="45357"/>
                    </a:cubicBezTo>
                    <a:lnTo>
                      <a:pt x="7574643" y="181429"/>
                    </a:lnTo>
                    <a:lnTo>
                      <a:pt x="7756071" y="181429"/>
                    </a:lnTo>
                    <a:cubicBezTo>
                      <a:pt x="7804189" y="181428"/>
                      <a:pt x="7850336" y="200543"/>
                      <a:pt x="7884361" y="234568"/>
                    </a:cubicBezTo>
                    <a:cubicBezTo>
                      <a:pt x="7918385" y="268592"/>
                      <a:pt x="7937500" y="314739"/>
                      <a:pt x="7937500" y="362857"/>
                    </a:cubicBezTo>
                    <a:lnTo>
                      <a:pt x="7937500" y="816429"/>
                    </a:lnTo>
                    <a:cubicBezTo>
                      <a:pt x="7937500" y="841478"/>
                      <a:pt x="7917193" y="861786"/>
                      <a:pt x="7892143" y="861786"/>
                    </a:cubicBezTo>
                    <a:lnTo>
                      <a:pt x="7801429" y="861786"/>
                    </a:lnTo>
                    <a:cubicBezTo>
                      <a:pt x="7800983" y="961669"/>
                      <a:pt x="7719885" y="1042405"/>
                      <a:pt x="7620001" y="1042405"/>
                    </a:cubicBezTo>
                    <a:cubicBezTo>
                      <a:pt x="7520115" y="1042405"/>
                      <a:pt x="7439018" y="961669"/>
                      <a:pt x="7438572" y="861786"/>
                    </a:cubicBezTo>
                    <a:lnTo>
                      <a:pt x="7121072" y="861786"/>
                    </a:lnTo>
                    <a:cubicBezTo>
                      <a:pt x="7120625" y="961669"/>
                      <a:pt x="7039528" y="1042405"/>
                      <a:pt x="6939643" y="1042405"/>
                    </a:cubicBezTo>
                    <a:cubicBezTo>
                      <a:pt x="6839758" y="1042405"/>
                      <a:pt x="6758661" y="961669"/>
                      <a:pt x="6758215" y="861786"/>
                    </a:cubicBezTo>
                    <a:lnTo>
                      <a:pt x="6712857" y="861786"/>
                    </a:lnTo>
                    <a:cubicBezTo>
                      <a:pt x="6687807" y="861786"/>
                      <a:pt x="6667500" y="841478"/>
                      <a:pt x="6667500" y="816429"/>
                    </a:cubicBezTo>
                    <a:lnTo>
                      <a:pt x="6667500" y="45357"/>
                    </a:lnTo>
                    <a:close/>
                    <a:moveTo>
                      <a:pt x="7846786" y="453571"/>
                    </a:moveTo>
                    <a:lnTo>
                      <a:pt x="7846786" y="362857"/>
                    </a:lnTo>
                    <a:cubicBezTo>
                      <a:pt x="7846786" y="338798"/>
                      <a:pt x="7837229" y="315724"/>
                      <a:pt x="7820216" y="298712"/>
                    </a:cubicBezTo>
                    <a:cubicBezTo>
                      <a:pt x="7803204" y="281700"/>
                      <a:pt x="7780130" y="272143"/>
                      <a:pt x="7756071" y="272143"/>
                    </a:cubicBezTo>
                    <a:lnTo>
                      <a:pt x="7574643" y="272143"/>
                    </a:lnTo>
                    <a:lnTo>
                      <a:pt x="7574643" y="453571"/>
                    </a:lnTo>
                    <a:lnTo>
                      <a:pt x="7846786" y="453571"/>
                    </a:lnTo>
                    <a:close/>
                    <a:moveTo>
                      <a:pt x="7075715" y="861786"/>
                    </a:moveTo>
                    <a:cubicBezTo>
                      <a:pt x="7075932" y="813027"/>
                      <a:pt x="7050046" y="767879"/>
                      <a:pt x="7007855" y="743436"/>
                    </a:cubicBezTo>
                    <a:cubicBezTo>
                      <a:pt x="6965665" y="718994"/>
                      <a:pt x="6913621" y="718994"/>
                      <a:pt x="6871431" y="743436"/>
                    </a:cubicBezTo>
                    <a:cubicBezTo>
                      <a:pt x="6829241" y="767879"/>
                      <a:pt x="6803354" y="813027"/>
                      <a:pt x="6803572" y="861786"/>
                    </a:cubicBezTo>
                    <a:cubicBezTo>
                      <a:pt x="6803906" y="936698"/>
                      <a:pt x="6864730" y="997250"/>
                      <a:pt x="6939643" y="997250"/>
                    </a:cubicBezTo>
                    <a:cubicBezTo>
                      <a:pt x="7014556" y="997250"/>
                      <a:pt x="7075380" y="936698"/>
                      <a:pt x="7075715" y="861786"/>
                    </a:cubicBezTo>
                    <a:close/>
                    <a:moveTo>
                      <a:pt x="7620000" y="997857"/>
                    </a:moveTo>
                    <a:cubicBezTo>
                      <a:pt x="7668758" y="998075"/>
                      <a:pt x="7713907" y="972188"/>
                      <a:pt x="7738349" y="929998"/>
                    </a:cubicBezTo>
                    <a:cubicBezTo>
                      <a:pt x="7762791" y="887807"/>
                      <a:pt x="7762791" y="835764"/>
                      <a:pt x="7738349" y="793574"/>
                    </a:cubicBezTo>
                    <a:cubicBezTo>
                      <a:pt x="7713907" y="751383"/>
                      <a:pt x="7668758" y="725496"/>
                      <a:pt x="7620000" y="725714"/>
                    </a:cubicBezTo>
                    <a:cubicBezTo>
                      <a:pt x="7545088" y="726049"/>
                      <a:pt x="7484535" y="786872"/>
                      <a:pt x="7484535" y="861786"/>
                    </a:cubicBezTo>
                    <a:cubicBezTo>
                      <a:pt x="7484535" y="936699"/>
                      <a:pt x="7545088" y="997522"/>
                      <a:pt x="7620000" y="997857"/>
                    </a:cubicBezTo>
                    <a:close/>
                  </a:path>
                </a:pathLst>
              </a:custGeom>
              <a:solidFill>
                <a:srgbClr val="0D355D"/>
              </a:solidFill>
            </p:spPr>
          </p:sp>
        </p:grpSp>
      </p:grpSp>
      <p:sp>
        <p:nvSpPr>
          <p:cNvPr id="9" name="TextBox 9"/>
          <p:cNvSpPr txBox="1"/>
          <p:nvPr/>
        </p:nvSpPr>
        <p:spPr>
          <a:xfrm>
            <a:off x="2813734" y="881766"/>
            <a:ext cx="12660532" cy="2465705"/>
          </a:xfrm>
          <a:prstGeom prst="rect">
            <a:avLst/>
          </a:prstGeom>
        </p:spPr>
        <p:txBody>
          <a:bodyPr lIns="0" tIns="0" rIns="0" bIns="0" rtlCol="0" anchor="t">
            <a:spAutoFit/>
          </a:bodyPr>
          <a:lstStyle/>
          <a:p>
            <a:pPr algn="ctr">
              <a:lnSpc>
                <a:spcPts val="9879"/>
              </a:lnSpc>
            </a:pPr>
            <a:r>
              <a:rPr lang="en-US" sz="7599" dirty="0">
                <a:solidFill>
                  <a:srgbClr val="FFFFFF"/>
                </a:solidFill>
                <a:latin typeface="Open Sauce Bold"/>
              </a:rPr>
              <a:t>Conclusions and Future Recommendations</a:t>
            </a:r>
          </a:p>
        </p:txBody>
      </p:sp>
      <p:sp>
        <p:nvSpPr>
          <p:cNvPr id="10" name="AutoShape 10"/>
          <p:cNvSpPr/>
          <p:nvPr/>
        </p:nvSpPr>
        <p:spPr>
          <a:xfrm>
            <a:off x="1350009" y="5425384"/>
            <a:ext cx="7198848" cy="0"/>
          </a:xfrm>
          <a:prstGeom prst="line">
            <a:avLst/>
          </a:prstGeom>
          <a:ln w="9525" cap="rnd">
            <a:solidFill>
              <a:srgbClr val="FFFFFF"/>
            </a:solidFill>
            <a:prstDash val="solid"/>
            <a:headEnd type="none" w="sm" len="sm"/>
            <a:tailEnd type="none" w="sm" len="sm"/>
          </a:ln>
        </p:spPr>
      </p:sp>
      <p:sp>
        <p:nvSpPr>
          <p:cNvPr id="11" name="AutoShape 11"/>
          <p:cNvSpPr/>
          <p:nvPr/>
        </p:nvSpPr>
        <p:spPr>
          <a:xfrm>
            <a:off x="1322409" y="8481809"/>
            <a:ext cx="7226448" cy="0"/>
          </a:xfrm>
          <a:prstGeom prst="line">
            <a:avLst/>
          </a:prstGeom>
          <a:ln w="9525" cap="rnd">
            <a:solidFill>
              <a:srgbClr val="FFFFFF"/>
            </a:solidFill>
            <a:prstDash val="solid"/>
            <a:headEnd type="none" w="sm" len="sm"/>
            <a:tailEnd type="none" w="sm" len="sm"/>
          </a:ln>
        </p:spPr>
      </p:sp>
      <p:sp>
        <p:nvSpPr>
          <p:cNvPr id="12" name="TextBox 12"/>
          <p:cNvSpPr txBox="1"/>
          <p:nvPr/>
        </p:nvSpPr>
        <p:spPr>
          <a:xfrm>
            <a:off x="9739143" y="5478548"/>
            <a:ext cx="2954364" cy="2962275"/>
          </a:xfrm>
          <a:prstGeom prst="rect">
            <a:avLst/>
          </a:prstGeom>
        </p:spPr>
        <p:txBody>
          <a:bodyPr lIns="0" tIns="0" rIns="0" bIns="0" rtlCol="0" anchor="t">
            <a:spAutoFit/>
          </a:bodyPr>
          <a:lstStyle/>
          <a:p>
            <a:pPr>
              <a:lnSpc>
                <a:spcPts val="3899"/>
              </a:lnSpc>
            </a:pPr>
            <a:r>
              <a:rPr lang="en-US" sz="3000" dirty="0">
                <a:solidFill>
                  <a:srgbClr val="FFFFFF"/>
                </a:solidFill>
                <a:latin typeface="Open Sauce"/>
              </a:rPr>
              <a:t>Simulation needs to be improved to generate the expected outputs</a:t>
            </a:r>
          </a:p>
        </p:txBody>
      </p:sp>
      <p:sp>
        <p:nvSpPr>
          <p:cNvPr id="13" name="TextBox 13"/>
          <p:cNvSpPr txBox="1"/>
          <p:nvPr/>
        </p:nvSpPr>
        <p:spPr>
          <a:xfrm>
            <a:off x="13174642" y="5470928"/>
            <a:ext cx="3790949" cy="2939415"/>
          </a:xfrm>
          <a:prstGeom prst="rect">
            <a:avLst/>
          </a:prstGeom>
        </p:spPr>
        <p:txBody>
          <a:bodyPr lIns="0" tIns="0" rIns="0" bIns="0" rtlCol="0" anchor="t">
            <a:spAutoFit/>
          </a:bodyPr>
          <a:lstStyle/>
          <a:p>
            <a:pPr>
              <a:lnSpc>
                <a:spcPts val="3899"/>
              </a:lnSpc>
            </a:pPr>
            <a:r>
              <a:rPr lang="en-US" sz="1399" dirty="0">
                <a:solidFill>
                  <a:srgbClr val="FFFFFF"/>
                </a:solidFill>
                <a:latin typeface="Open Sauce Light"/>
              </a:rPr>
              <a:t>The central warehouse generates has the most sales as it is closer to most customers and therefore generates the most profits</a:t>
            </a:r>
          </a:p>
        </p:txBody>
      </p:sp>
      <p:sp>
        <p:nvSpPr>
          <p:cNvPr id="14" name="AutoShape 14"/>
          <p:cNvSpPr/>
          <p:nvPr/>
        </p:nvSpPr>
        <p:spPr>
          <a:xfrm>
            <a:off x="9766743" y="5425384"/>
            <a:ext cx="7198848" cy="0"/>
          </a:xfrm>
          <a:prstGeom prst="line">
            <a:avLst/>
          </a:prstGeom>
          <a:ln w="9525" cap="rnd">
            <a:solidFill>
              <a:srgbClr val="FFFFFF"/>
            </a:solidFill>
            <a:prstDash val="solid"/>
            <a:headEnd type="none" w="sm" len="sm"/>
            <a:tailEnd type="none" w="sm" len="sm"/>
          </a:ln>
        </p:spPr>
      </p:sp>
      <p:sp>
        <p:nvSpPr>
          <p:cNvPr id="15" name="AutoShape 15"/>
          <p:cNvSpPr/>
          <p:nvPr/>
        </p:nvSpPr>
        <p:spPr>
          <a:xfrm>
            <a:off x="9739143" y="8491334"/>
            <a:ext cx="7226448" cy="0"/>
          </a:xfrm>
          <a:prstGeom prst="line">
            <a:avLst/>
          </a:prstGeom>
          <a:ln w="9525" cap="rnd">
            <a:solidFill>
              <a:srgbClr val="FFFFFF"/>
            </a:solidFill>
            <a:prstDash val="solid"/>
            <a:headEnd type="none" w="sm" len="sm"/>
            <a:tailEnd type="none" w="sm" len="sm"/>
          </a:ln>
        </p:spPr>
      </p:sp>
      <p:grpSp>
        <p:nvGrpSpPr>
          <p:cNvPr id="16" name="Group 16"/>
          <p:cNvGrpSpPr/>
          <p:nvPr/>
        </p:nvGrpSpPr>
        <p:grpSpPr>
          <a:xfrm>
            <a:off x="11822091" y="4738297"/>
            <a:ext cx="5143500" cy="102870"/>
            <a:chOff x="0" y="0"/>
            <a:chExt cx="6858000" cy="137160"/>
          </a:xfrm>
        </p:grpSpPr>
        <p:grpSp>
          <p:nvGrpSpPr>
            <p:cNvPr id="17" name="Group 17"/>
            <p:cNvGrpSpPr>
              <a:grpSpLocks noChangeAspect="1"/>
            </p:cNvGrpSpPr>
            <p:nvPr/>
          </p:nvGrpSpPr>
          <p:grpSpPr>
            <a:xfrm>
              <a:off x="0" y="0"/>
              <a:ext cx="6858000" cy="137160"/>
              <a:chOff x="0" y="0"/>
              <a:chExt cx="1270000" cy="25400"/>
            </a:xfrm>
          </p:grpSpPr>
          <p:sp>
            <p:nvSpPr>
              <p:cNvPr id="18" name="Freeform 18"/>
              <p:cNvSpPr/>
              <p:nvPr/>
            </p:nvSpPr>
            <p:spPr>
              <a:xfrm>
                <a:off x="-627" y="-20"/>
                <a:ext cx="1271255" cy="25441"/>
              </a:xfrm>
              <a:custGeom>
                <a:avLst/>
                <a:gdLst/>
                <a:ahLst/>
                <a:cxnLst/>
                <a:rect l="l" t="t" r="r" b="b"/>
                <a:pathLst>
                  <a:path w="1271255" h="25441">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D355D"/>
              </a:solidFill>
            </p:spPr>
          </p:sp>
          <p:sp>
            <p:nvSpPr>
              <p:cNvPr id="19" name="Freeform 19"/>
              <p:cNvSpPr/>
              <p:nvPr/>
            </p:nvSpPr>
            <p:spPr>
              <a:xfrm>
                <a:off x="-627" y="-20"/>
                <a:ext cx="1017255" cy="25441"/>
              </a:xfrm>
              <a:custGeom>
                <a:avLst/>
                <a:gdLst/>
                <a:ahLst/>
                <a:cxnLst/>
                <a:rect l="l" t="t" r="r" b="b"/>
                <a:pathLst>
                  <a:path w="1017255" h="25441">
                    <a:moveTo>
                      <a:pt x="13327" y="20"/>
                    </a:moveTo>
                    <a:lnTo>
                      <a:pt x="1003927" y="20"/>
                    </a:lnTo>
                    <a:cubicBezTo>
                      <a:pt x="1008478" y="0"/>
                      <a:pt x="1012692" y="2416"/>
                      <a:pt x="1014973" y="6354"/>
                    </a:cubicBezTo>
                    <a:cubicBezTo>
                      <a:pt x="1017254" y="10291"/>
                      <a:pt x="1017254" y="15149"/>
                      <a:pt x="1014973" y="19086"/>
                    </a:cubicBezTo>
                    <a:cubicBezTo>
                      <a:pt x="1012692" y="23024"/>
                      <a:pt x="1008478" y="25440"/>
                      <a:pt x="1003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FFFFFF"/>
              </a:solidFill>
            </p:spPr>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215698"/>
            <a:ext cx="18288000" cy="3071302"/>
            <a:chOff x="0" y="0"/>
            <a:chExt cx="24384000" cy="4095070"/>
          </a:xfrm>
        </p:grpSpPr>
        <p:pic>
          <p:nvPicPr>
            <p:cNvPr id="3" name="Picture 3"/>
            <p:cNvPicPr>
              <a:picLocks noChangeAspect="1"/>
            </p:cNvPicPr>
            <p:nvPr/>
          </p:nvPicPr>
          <p:blipFill>
            <a:blip r:embed="rId3"/>
            <a:srcRect t="46663" b="28129"/>
            <a:stretch>
              <a:fillRect/>
            </a:stretch>
          </p:blipFill>
          <p:spPr>
            <a:xfrm>
              <a:off x="0" y="0"/>
              <a:ext cx="24384000" cy="4095070"/>
            </a:xfrm>
            <a:prstGeom prst="rect">
              <a:avLst/>
            </a:prstGeom>
          </p:spPr>
        </p:pic>
      </p:grpSp>
      <p:sp>
        <p:nvSpPr>
          <p:cNvPr id="4" name="AutoShape 4"/>
          <p:cNvSpPr/>
          <p:nvPr/>
        </p:nvSpPr>
        <p:spPr>
          <a:xfrm>
            <a:off x="16083171" y="0"/>
            <a:ext cx="2204829" cy="1794865"/>
          </a:xfrm>
          <a:prstGeom prst="rect">
            <a:avLst/>
          </a:prstGeom>
          <a:solidFill>
            <a:srgbClr val="1A548F"/>
          </a:solidFill>
        </p:spPr>
      </p:sp>
      <p:grpSp>
        <p:nvGrpSpPr>
          <p:cNvPr id="5" name="Group 5"/>
          <p:cNvGrpSpPr/>
          <p:nvPr/>
        </p:nvGrpSpPr>
        <p:grpSpPr>
          <a:xfrm>
            <a:off x="16698220" y="802271"/>
            <a:ext cx="974732" cy="190323"/>
            <a:chOff x="0" y="0"/>
            <a:chExt cx="2198440" cy="429260"/>
          </a:xfrm>
        </p:grpSpPr>
        <p:sp>
          <p:nvSpPr>
            <p:cNvPr id="6" name="Freeform 6"/>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sp>
        <p:nvSpPr>
          <p:cNvPr id="7" name="TextBox 7"/>
          <p:cNvSpPr txBox="1"/>
          <p:nvPr/>
        </p:nvSpPr>
        <p:spPr>
          <a:xfrm>
            <a:off x="0" y="412616"/>
            <a:ext cx="16083171" cy="2973409"/>
          </a:xfrm>
          <a:prstGeom prst="rect">
            <a:avLst/>
          </a:prstGeom>
        </p:spPr>
        <p:txBody>
          <a:bodyPr lIns="0" tIns="0" rIns="0" bIns="0" rtlCol="0" anchor="t">
            <a:spAutoFit/>
          </a:bodyPr>
          <a:lstStyle/>
          <a:p>
            <a:pPr algn="ctr">
              <a:lnSpc>
                <a:spcPts val="11986"/>
              </a:lnSpc>
            </a:pPr>
            <a:r>
              <a:rPr lang="en-US" sz="8561" dirty="0">
                <a:solidFill>
                  <a:srgbClr val="1A548F"/>
                </a:solidFill>
                <a:latin typeface="Open Sauce Bold"/>
              </a:rPr>
              <a:t>Future Improvements and Recommendations</a:t>
            </a:r>
          </a:p>
        </p:txBody>
      </p:sp>
      <p:sp>
        <p:nvSpPr>
          <p:cNvPr id="8" name="TextBox 8"/>
          <p:cNvSpPr txBox="1"/>
          <p:nvPr/>
        </p:nvSpPr>
        <p:spPr>
          <a:xfrm>
            <a:off x="681071" y="3996863"/>
            <a:ext cx="16017148" cy="3218834"/>
          </a:xfrm>
          <a:prstGeom prst="rect">
            <a:avLst/>
          </a:prstGeom>
        </p:spPr>
        <p:txBody>
          <a:bodyPr lIns="0" tIns="0" rIns="0" bIns="0" rtlCol="0" anchor="t">
            <a:spAutoFit/>
          </a:bodyPr>
          <a:lstStyle/>
          <a:p>
            <a:pPr algn="ctr">
              <a:lnSpc>
                <a:spcPts val="5107"/>
              </a:lnSpc>
            </a:pPr>
            <a:r>
              <a:rPr lang="en-US" sz="3648" dirty="0">
                <a:solidFill>
                  <a:srgbClr val="000000"/>
                </a:solidFill>
                <a:latin typeface="Lato"/>
              </a:rPr>
              <a:t>*Automatically estimate distance difference in time between the customers location and the warehouse using a function</a:t>
            </a:r>
          </a:p>
          <a:p>
            <a:pPr algn="ctr">
              <a:lnSpc>
                <a:spcPts val="5107"/>
              </a:lnSpc>
            </a:pPr>
            <a:r>
              <a:rPr lang="en-US" sz="3648" dirty="0">
                <a:solidFill>
                  <a:srgbClr val="000000"/>
                </a:solidFill>
                <a:latin typeface="Lato"/>
              </a:rPr>
              <a:t>*Use a larger dataset to increase the accuracy of the results</a:t>
            </a:r>
          </a:p>
          <a:p>
            <a:pPr algn="ctr">
              <a:lnSpc>
                <a:spcPts val="5107"/>
              </a:lnSpc>
            </a:pPr>
            <a:r>
              <a:rPr lang="en-US" sz="3648" dirty="0">
                <a:solidFill>
                  <a:srgbClr val="000000"/>
                </a:solidFill>
                <a:latin typeface="Lato"/>
              </a:rPr>
              <a:t>*Create a function that would approximate when the parcel should be delivered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209676"/>
          </a:xfrm>
          <a:prstGeom prst="rect">
            <a:avLst/>
          </a:prstGeom>
          <a:solidFill>
            <a:srgbClr val="000000">
              <a:alpha val="3922"/>
            </a:srgbClr>
          </a:solidFill>
        </p:spPr>
      </p:sp>
      <p:sp>
        <p:nvSpPr>
          <p:cNvPr id="3" name="TextBox 3"/>
          <p:cNvSpPr txBox="1"/>
          <p:nvPr/>
        </p:nvSpPr>
        <p:spPr>
          <a:xfrm>
            <a:off x="1429097" y="386397"/>
            <a:ext cx="15429806" cy="1217930"/>
          </a:xfrm>
          <a:prstGeom prst="rect">
            <a:avLst/>
          </a:prstGeom>
        </p:spPr>
        <p:txBody>
          <a:bodyPr lIns="0" tIns="0" rIns="0" bIns="0" rtlCol="0" anchor="t">
            <a:spAutoFit/>
          </a:bodyPr>
          <a:lstStyle/>
          <a:p>
            <a:pPr algn="ctr">
              <a:lnSpc>
                <a:spcPts val="9879"/>
              </a:lnSpc>
            </a:pPr>
            <a:r>
              <a:rPr lang="en-US" sz="7599" dirty="0">
                <a:solidFill>
                  <a:srgbClr val="1A548F"/>
                </a:solidFill>
                <a:latin typeface="Open Sauce Bold"/>
              </a:rPr>
              <a:t>References</a:t>
            </a:r>
          </a:p>
        </p:txBody>
      </p:sp>
      <p:grpSp>
        <p:nvGrpSpPr>
          <p:cNvPr id="4" name="Group 4"/>
          <p:cNvGrpSpPr/>
          <p:nvPr/>
        </p:nvGrpSpPr>
        <p:grpSpPr>
          <a:xfrm>
            <a:off x="9596092" y="2442388"/>
            <a:ext cx="7966926" cy="7539812"/>
            <a:chOff x="0" y="0"/>
            <a:chExt cx="10622568" cy="10053083"/>
          </a:xfrm>
        </p:grpSpPr>
        <p:sp>
          <p:nvSpPr>
            <p:cNvPr id="5" name="TextBox 5"/>
            <p:cNvSpPr txBox="1"/>
            <p:nvPr/>
          </p:nvSpPr>
          <p:spPr>
            <a:xfrm>
              <a:off x="0" y="685019"/>
              <a:ext cx="10622568" cy="1693384"/>
            </a:xfrm>
            <a:prstGeom prst="rect">
              <a:avLst/>
            </a:prstGeom>
          </p:spPr>
          <p:txBody>
            <a:bodyPr lIns="0" tIns="0" rIns="0" bIns="0" rtlCol="0" anchor="t">
              <a:spAutoFit/>
            </a:bodyPr>
            <a:lstStyle/>
            <a:p>
              <a:pPr>
                <a:lnSpc>
                  <a:spcPts val="3450"/>
                </a:lnSpc>
              </a:pPr>
              <a:r>
                <a:rPr lang="en-US" sz="2300" dirty="0">
                  <a:solidFill>
                    <a:srgbClr val="000000"/>
                  </a:solidFill>
                  <a:latin typeface="Open Sauce Light"/>
                </a:rPr>
                <a:t>Direct, B. (2015) The Barcode Blog. Available at: https://www.barcodedirect.com/the-evolution-of-inventory-management/ (Accessed: 27 September 2021).</a:t>
              </a:r>
            </a:p>
          </p:txBody>
        </p:sp>
        <p:sp>
          <p:nvSpPr>
            <p:cNvPr id="6" name="TextBox 6"/>
            <p:cNvSpPr txBox="1"/>
            <p:nvPr/>
          </p:nvSpPr>
          <p:spPr>
            <a:xfrm>
              <a:off x="0" y="-9525"/>
              <a:ext cx="10622568" cy="469716"/>
            </a:xfrm>
            <a:prstGeom prst="rect">
              <a:avLst/>
            </a:prstGeom>
          </p:spPr>
          <p:txBody>
            <a:bodyPr lIns="0" tIns="0" rIns="0" bIns="0" rtlCol="0" anchor="t">
              <a:spAutoFit/>
            </a:bodyPr>
            <a:lstStyle/>
            <a:p>
              <a:pPr>
                <a:lnSpc>
                  <a:spcPts val="2990"/>
                </a:lnSpc>
              </a:pPr>
              <a:r>
                <a:rPr lang="en-US" sz="2300" dirty="0">
                  <a:solidFill>
                    <a:srgbClr val="A8A8A8"/>
                  </a:solidFill>
                  <a:latin typeface="Open Sauce Bold"/>
                </a:rPr>
                <a:t>REFERENCE 3</a:t>
              </a:r>
            </a:p>
          </p:txBody>
        </p:sp>
        <p:sp>
          <p:nvSpPr>
            <p:cNvPr id="7" name="TextBox 7"/>
            <p:cNvSpPr txBox="1"/>
            <p:nvPr/>
          </p:nvSpPr>
          <p:spPr>
            <a:xfrm>
              <a:off x="0" y="7190961"/>
              <a:ext cx="10622568" cy="2862122"/>
            </a:xfrm>
            <a:prstGeom prst="rect">
              <a:avLst/>
            </a:prstGeom>
          </p:spPr>
          <p:txBody>
            <a:bodyPr lIns="0" tIns="0" rIns="0" bIns="0" rtlCol="0" anchor="t">
              <a:spAutoFit/>
            </a:bodyPr>
            <a:lstStyle/>
            <a:p>
              <a:pPr>
                <a:lnSpc>
                  <a:spcPts val="3450"/>
                </a:lnSpc>
              </a:pPr>
              <a:r>
                <a:rPr lang="en-US" sz="2300" dirty="0">
                  <a:solidFill>
                    <a:srgbClr val="000000"/>
                  </a:solidFill>
                  <a:latin typeface="Open Sauce Light"/>
                </a:rPr>
                <a:t>Grogan, P. (2016) Inventory System Discrete Event Simulation in Python (Event-scheduling). Youtube.com. Available at: https://www.youtube.com/watch?v=7LuN_6m7h2o&amp;t=4s.</a:t>
              </a:r>
            </a:p>
            <a:p>
              <a:pPr>
                <a:lnSpc>
                  <a:spcPts val="3450"/>
                </a:lnSpc>
              </a:pPr>
              <a:endParaRPr lang="en-US" sz="2300" dirty="0">
                <a:solidFill>
                  <a:srgbClr val="000000"/>
                </a:solidFill>
                <a:latin typeface="Open Sauce Light"/>
              </a:endParaRPr>
            </a:p>
          </p:txBody>
        </p:sp>
        <p:sp>
          <p:nvSpPr>
            <p:cNvPr id="8" name="TextBox 8"/>
            <p:cNvSpPr txBox="1"/>
            <p:nvPr/>
          </p:nvSpPr>
          <p:spPr>
            <a:xfrm>
              <a:off x="0" y="6504674"/>
              <a:ext cx="10622568" cy="469716"/>
            </a:xfrm>
            <a:prstGeom prst="rect">
              <a:avLst/>
            </a:prstGeom>
          </p:spPr>
          <p:txBody>
            <a:bodyPr lIns="0" tIns="0" rIns="0" bIns="0" rtlCol="0" anchor="t">
              <a:spAutoFit/>
            </a:bodyPr>
            <a:lstStyle/>
            <a:p>
              <a:pPr>
                <a:lnSpc>
                  <a:spcPts val="2990"/>
                </a:lnSpc>
              </a:pPr>
              <a:r>
                <a:rPr lang="en-US" sz="2300" dirty="0">
                  <a:solidFill>
                    <a:srgbClr val="A8A8A8"/>
                  </a:solidFill>
                  <a:latin typeface="Open Sauce Bold"/>
                </a:rPr>
                <a:t>REFERENCE 5</a:t>
              </a:r>
            </a:p>
          </p:txBody>
        </p:sp>
        <p:sp>
          <p:nvSpPr>
            <p:cNvPr id="9" name="TextBox 9"/>
            <p:cNvSpPr txBox="1"/>
            <p:nvPr/>
          </p:nvSpPr>
          <p:spPr>
            <a:xfrm>
              <a:off x="0" y="3937990"/>
              <a:ext cx="10622568" cy="1693384"/>
            </a:xfrm>
            <a:prstGeom prst="rect">
              <a:avLst/>
            </a:prstGeom>
          </p:spPr>
          <p:txBody>
            <a:bodyPr lIns="0" tIns="0" rIns="0" bIns="0" rtlCol="0" anchor="t">
              <a:spAutoFit/>
            </a:bodyPr>
            <a:lstStyle/>
            <a:p>
              <a:pPr>
                <a:lnSpc>
                  <a:spcPts val="3450"/>
                </a:lnSpc>
              </a:pPr>
              <a:r>
                <a:rPr lang="en-US" sz="2300" dirty="0">
                  <a:solidFill>
                    <a:srgbClr val="000000"/>
                  </a:solidFill>
                  <a:latin typeface="Open Sauce Light"/>
                </a:rPr>
                <a:t>Google (2021) Google Maps. Available at: https://www.google.co.za/maps/@-34.6283864,27.2516951,5z (Accessed: 27 September 2021).</a:t>
              </a:r>
            </a:p>
          </p:txBody>
        </p:sp>
        <p:sp>
          <p:nvSpPr>
            <p:cNvPr id="10" name="TextBox 10"/>
            <p:cNvSpPr txBox="1"/>
            <p:nvPr/>
          </p:nvSpPr>
          <p:spPr>
            <a:xfrm>
              <a:off x="0" y="3251702"/>
              <a:ext cx="10622568" cy="469716"/>
            </a:xfrm>
            <a:prstGeom prst="rect">
              <a:avLst/>
            </a:prstGeom>
          </p:spPr>
          <p:txBody>
            <a:bodyPr lIns="0" tIns="0" rIns="0" bIns="0" rtlCol="0" anchor="t">
              <a:spAutoFit/>
            </a:bodyPr>
            <a:lstStyle/>
            <a:p>
              <a:pPr>
                <a:lnSpc>
                  <a:spcPts val="2990"/>
                </a:lnSpc>
              </a:pPr>
              <a:r>
                <a:rPr lang="en-US" sz="2300" dirty="0">
                  <a:solidFill>
                    <a:srgbClr val="A8A8A8"/>
                  </a:solidFill>
                  <a:latin typeface="Open Sauce Bold"/>
                </a:rPr>
                <a:t>REFERENCE 4</a:t>
              </a:r>
            </a:p>
          </p:txBody>
        </p:sp>
      </p:grpSp>
      <p:grpSp>
        <p:nvGrpSpPr>
          <p:cNvPr id="11" name="Group 11"/>
          <p:cNvGrpSpPr/>
          <p:nvPr/>
        </p:nvGrpSpPr>
        <p:grpSpPr>
          <a:xfrm>
            <a:off x="299692" y="2751095"/>
            <a:ext cx="8844308" cy="5661746"/>
            <a:chOff x="0" y="0"/>
            <a:chExt cx="11792411" cy="7548995"/>
          </a:xfrm>
        </p:grpSpPr>
        <p:sp>
          <p:nvSpPr>
            <p:cNvPr id="12" name="TextBox 12"/>
            <p:cNvSpPr txBox="1"/>
            <p:nvPr/>
          </p:nvSpPr>
          <p:spPr>
            <a:xfrm>
              <a:off x="0" y="757227"/>
              <a:ext cx="11792411" cy="2531828"/>
            </a:xfrm>
            <a:prstGeom prst="rect">
              <a:avLst/>
            </a:prstGeom>
          </p:spPr>
          <p:txBody>
            <a:bodyPr lIns="0" tIns="0" rIns="0" bIns="0" rtlCol="0" anchor="t">
              <a:spAutoFit/>
            </a:bodyPr>
            <a:lstStyle/>
            <a:p>
              <a:pPr>
                <a:lnSpc>
                  <a:spcPts val="3831"/>
                </a:lnSpc>
              </a:pPr>
              <a:r>
                <a:rPr lang="en-US" sz="2554" dirty="0">
                  <a:solidFill>
                    <a:srgbClr val="000000"/>
                  </a:solidFill>
                  <a:latin typeface="Open Sauce Light"/>
                </a:rPr>
                <a:t>Ahamed, S. (2020) Newspaper Sellers Problem, Inventory Management Syetem, Simulation and Modeling. Bangladesh: Youtube.com. Available at: https://www.youtube.com/watch?v=WfiuBSvxPCw.</a:t>
              </a:r>
            </a:p>
          </p:txBody>
        </p:sp>
        <p:sp>
          <p:nvSpPr>
            <p:cNvPr id="13" name="TextBox 13"/>
            <p:cNvSpPr txBox="1"/>
            <p:nvPr/>
          </p:nvSpPr>
          <p:spPr>
            <a:xfrm>
              <a:off x="0" y="-19050"/>
              <a:ext cx="11792411" cy="529921"/>
            </a:xfrm>
            <a:prstGeom prst="rect">
              <a:avLst/>
            </a:prstGeom>
          </p:spPr>
          <p:txBody>
            <a:bodyPr lIns="0" tIns="0" rIns="0" bIns="0" rtlCol="0" anchor="t">
              <a:spAutoFit/>
            </a:bodyPr>
            <a:lstStyle/>
            <a:p>
              <a:pPr>
                <a:lnSpc>
                  <a:spcPts val="3320"/>
                </a:lnSpc>
              </a:pPr>
              <a:r>
                <a:rPr lang="en-US" sz="2554" dirty="0">
                  <a:solidFill>
                    <a:srgbClr val="A8A8A8"/>
                  </a:solidFill>
                  <a:latin typeface="Open Sauce Bold"/>
                </a:rPr>
                <a:t>REFERENCE 1</a:t>
              </a:r>
            </a:p>
          </p:txBody>
        </p:sp>
        <p:sp>
          <p:nvSpPr>
            <p:cNvPr id="14" name="TextBox 14"/>
            <p:cNvSpPr txBox="1"/>
            <p:nvPr/>
          </p:nvSpPr>
          <p:spPr>
            <a:xfrm>
              <a:off x="0" y="5017167"/>
              <a:ext cx="11792411" cy="2531828"/>
            </a:xfrm>
            <a:prstGeom prst="rect">
              <a:avLst/>
            </a:prstGeom>
          </p:spPr>
          <p:txBody>
            <a:bodyPr lIns="0" tIns="0" rIns="0" bIns="0" rtlCol="0" anchor="t">
              <a:spAutoFit/>
            </a:bodyPr>
            <a:lstStyle/>
            <a:p>
              <a:pPr>
                <a:lnSpc>
                  <a:spcPts val="3831"/>
                </a:lnSpc>
              </a:pPr>
              <a:r>
                <a:rPr lang="en-US" sz="2554" dirty="0">
                  <a:solidFill>
                    <a:srgbClr val="000000"/>
                  </a:solidFill>
                  <a:latin typeface="Open Sauce Light"/>
                </a:rPr>
                <a:t>Center, M. help (2021) Simulink. Available at: https://www.mathworks.com/help/simulink/index.html?s_tid=srchtitle_simulink_1 (Accessed: 27 September 2021).</a:t>
              </a:r>
            </a:p>
          </p:txBody>
        </p:sp>
        <p:sp>
          <p:nvSpPr>
            <p:cNvPr id="15" name="TextBox 15"/>
            <p:cNvSpPr txBox="1"/>
            <p:nvPr/>
          </p:nvSpPr>
          <p:spPr>
            <a:xfrm>
              <a:off x="0" y="4250055"/>
              <a:ext cx="11792411" cy="529921"/>
            </a:xfrm>
            <a:prstGeom prst="rect">
              <a:avLst/>
            </a:prstGeom>
          </p:spPr>
          <p:txBody>
            <a:bodyPr lIns="0" tIns="0" rIns="0" bIns="0" rtlCol="0" anchor="t">
              <a:spAutoFit/>
            </a:bodyPr>
            <a:lstStyle/>
            <a:p>
              <a:pPr>
                <a:lnSpc>
                  <a:spcPts val="3320"/>
                </a:lnSpc>
              </a:pPr>
              <a:r>
                <a:rPr lang="en-US" sz="2554" dirty="0">
                  <a:solidFill>
                    <a:srgbClr val="A8A8A8"/>
                  </a:solidFill>
                  <a:latin typeface="Open Sauce Bold"/>
                </a:rPr>
                <a:t>REFERENCE 2</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209676"/>
          </a:xfrm>
          <a:prstGeom prst="rect">
            <a:avLst/>
          </a:prstGeom>
          <a:solidFill>
            <a:srgbClr val="000000">
              <a:alpha val="3922"/>
            </a:srgbClr>
          </a:solidFill>
        </p:spPr>
      </p:sp>
      <p:sp>
        <p:nvSpPr>
          <p:cNvPr id="3" name="TextBox 3"/>
          <p:cNvSpPr txBox="1"/>
          <p:nvPr/>
        </p:nvSpPr>
        <p:spPr>
          <a:xfrm>
            <a:off x="1429097" y="386397"/>
            <a:ext cx="15429806" cy="1217930"/>
          </a:xfrm>
          <a:prstGeom prst="rect">
            <a:avLst/>
          </a:prstGeom>
        </p:spPr>
        <p:txBody>
          <a:bodyPr lIns="0" tIns="0" rIns="0" bIns="0" rtlCol="0" anchor="t">
            <a:spAutoFit/>
          </a:bodyPr>
          <a:lstStyle/>
          <a:p>
            <a:pPr algn="ctr">
              <a:lnSpc>
                <a:spcPts val="9879"/>
              </a:lnSpc>
            </a:pPr>
            <a:r>
              <a:rPr lang="en-US" sz="7599" dirty="0">
                <a:solidFill>
                  <a:srgbClr val="1A548F"/>
                </a:solidFill>
                <a:latin typeface="Open Sauce Bold"/>
              </a:rPr>
              <a:t>References</a:t>
            </a:r>
          </a:p>
        </p:txBody>
      </p:sp>
      <p:grpSp>
        <p:nvGrpSpPr>
          <p:cNvPr id="4" name="Group 4"/>
          <p:cNvGrpSpPr/>
          <p:nvPr/>
        </p:nvGrpSpPr>
        <p:grpSpPr>
          <a:xfrm>
            <a:off x="9596092" y="2586505"/>
            <a:ext cx="7966926" cy="6047523"/>
            <a:chOff x="0" y="-9525"/>
            <a:chExt cx="10622568" cy="8063364"/>
          </a:xfrm>
        </p:grpSpPr>
        <p:sp>
          <p:nvSpPr>
            <p:cNvPr id="5" name="TextBox 5"/>
            <p:cNvSpPr txBox="1"/>
            <p:nvPr/>
          </p:nvSpPr>
          <p:spPr>
            <a:xfrm>
              <a:off x="0" y="685019"/>
              <a:ext cx="10622568" cy="2334572"/>
            </a:xfrm>
            <a:prstGeom prst="rect">
              <a:avLst/>
            </a:prstGeom>
          </p:spPr>
          <p:txBody>
            <a:bodyPr lIns="0" tIns="0" rIns="0" bIns="0" rtlCol="0" anchor="t">
              <a:spAutoFit/>
            </a:bodyPr>
            <a:lstStyle/>
            <a:p>
              <a:pPr>
                <a:lnSpc>
                  <a:spcPts val="3450"/>
                </a:lnSpc>
              </a:pPr>
              <a:r>
                <a:rPr lang="en-US" sz="2300" dirty="0">
                  <a:solidFill>
                    <a:srgbClr val="000000"/>
                  </a:solidFill>
                  <a:latin typeface="Open Sauce Light"/>
                </a:rPr>
                <a:t>Sabila, A. D., Mustafid, M. and Suryono, S. (2018) ‘Inventory Control System by Using Vendor Managed Inventory (VMI)’, E3S Web of Conferences, 31, pp. 4–7. doi: 10.1051/e3sconf/20183111015.</a:t>
              </a:r>
            </a:p>
          </p:txBody>
        </p:sp>
        <p:sp>
          <p:nvSpPr>
            <p:cNvPr id="6" name="TextBox 6"/>
            <p:cNvSpPr txBox="1"/>
            <p:nvPr/>
          </p:nvSpPr>
          <p:spPr>
            <a:xfrm>
              <a:off x="0" y="-9525"/>
              <a:ext cx="10622568" cy="469716"/>
            </a:xfrm>
            <a:prstGeom prst="rect">
              <a:avLst/>
            </a:prstGeom>
          </p:spPr>
          <p:txBody>
            <a:bodyPr lIns="0" tIns="0" rIns="0" bIns="0" rtlCol="0" anchor="t">
              <a:spAutoFit/>
            </a:bodyPr>
            <a:lstStyle/>
            <a:p>
              <a:pPr>
                <a:lnSpc>
                  <a:spcPts val="2990"/>
                </a:lnSpc>
              </a:pPr>
              <a:r>
                <a:rPr lang="en-US" sz="2300" dirty="0">
                  <a:solidFill>
                    <a:srgbClr val="A8A8A8"/>
                  </a:solidFill>
                  <a:latin typeface="Open Sauce Bold"/>
                </a:rPr>
                <a:t>REFERENCE 8</a:t>
              </a:r>
            </a:p>
          </p:txBody>
        </p:sp>
        <p:sp>
          <p:nvSpPr>
            <p:cNvPr id="7" name="TextBox 7"/>
            <p:cNvSpPr txBox="1"/>
            <p:nvPr/>
          </p:nvSpPr>
          <p:spPr>
            <a:xfrm>
              <a:off x="0" y="4522359"/>
              <a:ext cx="10622568" cy="3531480"/>
            </a:xfrm>
            <a:prstGeom prst="rect">
              <a:avLst/>
            </a:prstGeom>
          </p:spPr>
          <p:txBody>
            <a:bodyPr lIns="0" tIns="0" rIns="0" bIns="0" rtlCol="0" anchor="t">
              <a:spAutoFit/>
            </a:bodyPr>
            <a:lstStyle/>
            <a:p>
              <a:pPr>
                <a:lnSpc>
                  <a:spcPts val="3450"/>
                </a:lnSpc>
              </a:pPr>
              <a:r>
                <a:rPr lang="en-US" sz="2300" dirty="0">
                  <a:solidFill>
                    <a:srgbClr val="000000"/>
                  </a:solidFill>
                  <a:latin typeface="Open Sauce Light"/>
                </a:rPr>
                <a:t>SubhashChandra Das, A. M. Z. (2020) ‘An application of preservation technology in inventory control system with price dependent demand and partial backlogging’, Alexandria Engineering Journal. Available at: https://www.sciencedirect.com/science/article/pii/S1110016820301058.</a:t>
              </a:r>
            </a:p>
          </p:txBody>
        </p:sp>
        <p:sp>
          <p:nvSpPr>
            <p:cNvPr id="8" name="TextBox 8"/>
            <p:cNvSpPr txBox="1"/>
            <p:nvPr/>
          </p:nvSpPr>
          <p:spPr>
            <a:xfrm>
              <a:off x="0" y="3836071"/>
              <a:ext cx="10622568" cy="469716"/>
            </a:xfrm>
            <a:prstGeom prst="rect">
              <a:avLst/>
            </a:prstGeom>
          </p:spPr>
          <p:txBody>
            <a:bodyPr lIns="0" tIns="0" rIns="0" bIns="0" rtlCol="0" anchor="t">
              <a:spAutoFit/>
            </a:bodyPr>
            <a:lstStyle/>
            <a:p>
              <a:pPr>
                <a:lnSpc>
                  <a:spcPts val="2990"/>
                </a:lnSpc>
              </a:pPr>
              <a:r>
                <a:rPr lang="en-US" sz="2300" dirty="0">
                  <a:solidFill>
                    <a:srgbClr val="A8A8A8"/>
                  </a:solidFill>
                  <a:latin typeface="Open Sauce Bold"/>
                </a:rPr>
                <a:t>REFERENCE 9</a:t>
              </a:r>
            </a:p>
          </p:txBody>
        </p:sp>
      </p:grpSp>
      <p:grpSp>
        <p:nvGrpSpPr>
          <p:cNvPr id="9" name="Group 9"/>
          <p:cNvGrpSpPr/>
          <p:nvPr/>
        </p:nvGrpSpPr>
        <p:grpSpPr>
          <a:xfrm>
            <a:off x="299692" y="2751095"/>
            <a:ext cx="8844308" cy="5661746"/>
            <a:chOff x="0" y="0"/>
            <a:chExt cx="11792411" cy="7548995"/>
          </a:xfrm>
        </p:grpSpPr>
        <p:sp>
          <p:nvSpPr>
            <p:cNvPr id="10" name="TextBox 10"/>
            <p:cNvSpPr txBox="1"/>
            <p:nvPr/>
          </p:nvSpPr>
          <p:spPr>
            <a:xfrm>
              <a:off x="0" y="757227"/>
              <a:ext cx="11792411" cy="1883104"/>
            </a:xfrm>
            <a:prstGeom prst="rect">
              <a:avLst/>
            </a:prstGeom>
          </p:spPr>
          <p:txBody>
            <a:bodyPr lIns="0" tIns="0" rIns="0" bIns="0" rtlCol="0" anchor="t">
              <a:spAutoFit/>
            </a:bodyPr>
            <a:lstStyle/>
            <a:p>
              <a:pPr>
                <a:lnSpc>
                  <a:spcPts val="3831"/>
                </a:lnSpc>
              </a:pPr>
              <a:r>
                <a:rPr lang="en-US" sz="2554" dirty="0">
                  <a:solidFill>
                    <a:srgbClr val="000000"/>
                  </a:solidFill>
                  <a:latin typeface="Open Sauce Light"/>
                </a:rPr>
                <a:t>Inc.com (2020) Inventory Control Systems. Available at: https://www.inc.com/encyclopedia/inventory-control-systems.html (Accessed: 27 September 2021).</a:t>
              </a:r>
            </a:p>
          </p:txBody>
        </p:sp>
        <p:sp>
          <p:nvSpPr>
            <p:cNvPr id="11" name="TextBox 11"/>
            <p:cNvSpPr txBox="1"/>
            <p:nvPr/>
          </p:nvSpPr>
          <p:spPr>
            <a:xfrm>
              <a:off x="0" y="-19050"/>
              <a:ext cx="11792411" cy="529921"/>
            </a:xfrm>
            <a:prstGeom prst="rect">
              <a:avLst/>
            </a:prstGeom>
          </p:spPr>
          <p:txBody>
            <a:bodyPr lIns="0" tIns="0" rIns="0" bIns="0" rtlCol="0" anchor="t">
              <a:spAutoFit/>
            </a:bodyPr>
            <a:lstStyle/>
            <a:p>
              <a:pPr>
                <a:lnSpc>
                  <a:spcPts val="3320"/>
                </a:lnSpc>
              </a:pPr>
              <a:r>
                <a:rPr lang="en-US" sz="2554" dirty="0">
                  <a:solidFill>
                    <a:srgbClr val="A8A8A8"/>
                  </a:solidFill>
                  <a:latin typeface="Open Sauce Bold"/>
                </a:rPr>
                <a:t>REFERENCE 6</a:t>
              </a:r>
            </a:p>
          </p:txBody>
        </p:sp>
        <p:sp>
          <p:nvSpPr>
            <p:cNvPr id="12" name="TextBox 12"/>
            <p:cNvSpPr txBox="1"/>
            <p:nvPr/>
          </p:nvSpPr>
          <p:spPr>
            <a:xfrm>
              <a:off x="0" y="4368442"/>
              <a:ext cx="11792411" cy="3180553"/>
            </a:xfrm>
            <a:prstGeom prst="rect">
              <a:avLst/>
            </a:prstGeom>
          </p:spPr>
          <p:txBody>
            <a:bodyPr lIns="0" tIns="0" rIns="0" bIns="0" rtlCol="0" anchor="t">
              <a:spAutoFit/>
            </a:bodyPr>
            <a:lstStyle/>
            <a:p>
              <a:pPr>
                <a:lnSpc>
                  <a:spcPts val="3831"/>
                </a:lnSpc>
              </a:pPr>
              <a:r>
                <a:rPr lang="en-US" sz="2554" dirty="0">
                  <a:solidFill>
                    <a:srgbClr val="000000"/>
                  </a:solidFill>
                  <a:latin typeface="Open Sauce Light"/>
                </a:rPr>
                <a:t>ItsNowOrNever (2016) System Modeling and Simultion: Newspaper Seller’s Problem. India: Youtube.com. Available at: https://www.youtube.com/watch?v=OH8MRT8eqRI.</a:t>
              </a:r>
            </a:p>
            <a:p>
              <a:pPr>
                <a:lnSpc>
                  <a:spcPts val="3831"/>
                </a:lnSpc>
              </a:pPr>
              <a:endParaRPr lang="en-US" sz="2554" dirty="0">
                <a:solidFill>
                  <a:srgbClr val="000000"/>
                </a:solidFill>
                <a:latin typeface="Open Sauce Light"/>
              </a:endParaRPr>
            </a:p>
          </p:txBody>
        </p:sp>
        <p:sp>
          <p:nvSpPr>
            <p:cNvPr id="13" name="TextBox 13"/>
            <p:cNvSpPr txBox="1"/>
            <p:nvPr/>
          </p:nvSpPr>
          <p:spPr>
            <a:xfrm>
              <a:off x="0" y="3601330"/>
              <a:ext cx="11792411" cy="529921"/>
            </a:xfrm>
            <a:prstGeom prst="rect">
              <a:avLst/>
            </a:prstGeom>
          </p:spPr>
          <p:txBody>
            <a:bodyPr lIns="0" tIns="0" rIns="0" bIns="0" rtlCol="0" anchor="t">
              <a:spAutoFit/>
            </a:bodyPr>
            <a:lstStyle/>
            <a:p>
              <a:pPr>
                <a:lnSpc>
                  <a:spcPts val="3320"/>
                </a:lnSpc>
              </a:pPr>
              <a:r>
                <a:rPr lang="en-US" sz="2554" dirty="0">
                  <a:solidFill>
                    <a:srgbClr val="A8A8A8"/>
                  </a:solidFill>
                  <a:latin typeface="Open Sauce Bold"/>
                </a:rPr>
                <a:t>REFERENCE 7</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209676"/>
          </a:xfrm>
          <a:prstGeom prst="rect">
            <a:avLst/>
          </a:prstGeom>
          <a:solidFill>
            <a:srgbClr val="000000">
              <a:alpha val="3922"/>
            </a:srgbClr>
          </a:solidFill>
        </p:spPr>
      </p:sp>
      <p:sp>
        <p:nvSpPr>
          <p:cNvPr id="3" name="TextBox 3"/>
          <p:cNvSpPr txBox="1"/>
          <p:nvPr/>
        </p:nvSpPr>
        <p:spPr>
          <a:xfrm>
            <a:off x="1429097" y="386397"/>
            <a:ext cx="15429806" cy="1217930"/>
          </a:xfrm>
          <a:prstGeom prst="rect">
            <a:avLst/>
          </a:prstGeom>
        </p:spPr>
        <p:txBody>
          <a:bodyPr lIns="0" tIns="0" rIns="0" bIns="0" rtlCol="0" anchor="t">
            <a:spAutoFit/>
          </a:bodyPr>
          <a:lstStyle/>
          <a:p>
            <a:pPr algn="ctr">
              <a:lnSpc>
                <a:spcPts val="9879"/>
              </a:lnSpc>
            </a:pPr>
            <a:r>
              <a:rPr lang="en-US" sz="7599" dirty="0">
                <a:solidFill>
                  <a:srgbClr val="1A548F"/>
                </a:solidFill>
                <a:latin typeface="Open Sauce Bold"/>
              </a:rPr>
              <a:t>References</a:t>
            </a:r>
          </a:p>
        </p:txBody>
      </p:sp>
      <p:grpSp>
        <p:nvGrpSpPr>
          <p:cNvPr id="4" name="Group 4"/>
          <p:cNvGrpSpPr/>
          <p:nvPr/>
        </p:nvGrpSpPr>
        <p:grpSpPr>
          <a:xfrm>
            <a:off x="9596092" y="3024782"/>
            <a:ext cx="7966926" cy="5160406"/>
            <a:chOff x="0" y="-9525"/>
            <a:chExt cx="10622568" cy="6880541"/>
          </a:xfrm>
        </p:grpSpPr>
        <p:sp>
          <p:nvSpPr>
            <p:cNvPr id="5" name="TextBox 5"/>
            <p:cNvSpPr txBox="1"/>
            <p:nvPr/>
          </p:nvSpPr>
          <p:spPr>
            <a:xfrm>
              <a:off x="0" y="685019"/>
              <a:ext cx="10622568" cy="1693384"/>
            </a:xfrm>
            <a:prstGeom prst="rect">
              <a:avLst/>
            </a:prstGeom>
          </p:spPr>
          <p:txBody>
            <a:bodyPr lIns="0" tIns="0" rIns="0" bIns="0" rtlCol="0" anchor="t">
              <a:spAutoFit/>
            </a:bodyPr>
            <a:lstStyle/>
            <a:p>
              <a:pPr>
                <a:lnSpc>
                  <a:spcPts val="3450"/>
                </a:lnSpc>
              </a:pPr>
              <a:r>
                <a:rPr lang="en-US" sz="2300" dirty="0">
                  <a:solidFill>
                    <a:srgbClr val="000000"/>
                  </a:solidFill>
                  <a:latin typeface="Open Sauce Light"/>
                </a:rPr>
                <a:t>Takealot.com (no date) Robots.txt file. Available at: https://www.takealot.com/robots.txt (Accessed: 27 September 2021).</a:t>
              </a:r>
            </a:p>
          </p:txBody>
        </p:sp>
        <p:sp>
          <p:nvSpPr>
            <p:cNvPr id="6" name="TextBox 6"/>
            <p:cNvSpPr txBox="1"/>
            <p:nvPr/>
          </p:nvSpPr>
          <p:spPr>
            <a:xfrm>
              <a:off x="0" y="-9525"/>
              <a:ext cx="10622568" cy="469716"/>
            </a:xfrm>
            <a:prstGeom prst="rect">
              <a:avLst/>
            </a:prstGeom>
          </p:spPr>
          <p:txBody>
            <a:bodyPr lIns="0" tIns="0" rIns="0" bIns="0" rtlCol="0" anchor="t">
              <a:spAutoFit/>
            </a:bodyPr>
            <a:lstStyle/>
            <a:p>
              <a:pPr>
                <a:lnSpc>
                  <a:spcPts val="2990"/>
                </a:lnSpc>
              </a:pPr>
              <a:r>
                <a:rPr lang="en-US" sz="2300" dirty="0">
                  <a:solidFill>
                    <a:srgbClr val="A8A8A8"/>
                  </a:solidFill>
                  <a:latin typeface="Open Sauce Bold"/>
                </a:rPr>
                <a:t>REFERENCE 12</a:t>
              </a:r>
            </a:p>
          </p:txBody>
        </p:sp>
        <p:sp>
          <p:nvSpPr>
            <p:cNvPr id="7" name="TextBox 7"/>
            <p:cNvSpPr txBox="1"/>
            <p:nvPr/>
          </p:nvSpPr>
          <p:spPr>
            <a:xfrm>
              <a:off x="0" y="3937991"/>
              <a:ext cx="10622568" cy="2933025"/>
            </a:xfrm>
            <a:prstGeom prst="rect">
              <a:avLst/>
            </a:prstGeom>
          </p:spPr>
          <p:txBody>
            <a:bodyPr lIns="0" tIns="0" rIns="0" bIns="0" rtlCol="0" anchor="t">
              <a:spAutoFit/>
            </a:bodyPr>
            <a:lstStyle/>
            <a:p>
              <a:pPr>
                <a:lnSpc>
                  <a:spcPts val="3450"/>
                </a:lnSpc>
              </a:pPr>
              <a:r>
                <a:rPr lang="en-US" sz="2300" dirty="0">
                  <a:solidFill>
                    <a:srgbClr val="000000"/>
                  </a:solidFill>
                  <a:latin typeface="Open Sauce Light"/>
                </a:rPr>
                <a:t>UpKeep (2021) What are the different types of inventory systems? Available at: https://www.onupkeep.com/answers/inventory-management/types-of-inventory-systems (Accessed: 27 September 2021).</a:t>
              </a:r>
            </a:p>
          </p:txBody>
        </p:sp>
        <p:sp>
          <p:nvSpPr>
            <p:cNvPr id="8" name="TextBox 8"/>
            <p:cNvSpPr txBox="1"/>
            <p:nvPr/>
          </p:nvSpPr>
          <p:spPr>
            <a:xfrm>
              <a:off x="0" y="3251702"/>
              <a:ext cx="10622568" cy="469716"/>
            </a:xfrm>
            <a:prstGeom prst="rect">
              <a:avLst/>
            </a:prstGeom>
          </p:spPr>
          <p:txBody>
            <a:bodyPr lIns="0" tIns="0" rIns="0" bIns="0" rtlCol="0" anchor="t">
              <a:spAutoFit/>
            </a:bodyPr>
            <a:lstStyle/>
            <a:p>
              <a:pPr>
                <a:lnSpc>
                  <a:spcPts val="2990"/>
                </a:lnSpc>
              </a:pPr>
              <a:r>
                <a:rPr lang="en-US" sz="2300" dirty="0">
                  <a:solidFill>
                    <a:srgbClr val="A8A8A8"/>
                  </a:solidFill>
                  <a:latin typeface="Open Sauce Bold"/>
                </a:rPr>
                <a:t>REFERENCE 13</a:t>
              </a:r>
            </a:p>
          </p:txBody>
        </p:sp>
      </p:grpSp>
      <p:grpSp>
        <p:nvGrpSpPr>
          <p:cNvPr id="9" name="Group 9"/>
          <p:cNvGrpSpPr/>
          <p:nvPr/>
        </p:nvGrpSpPr>
        <p:grpSpPr>
          <a:xfrm>
            <a:off x="299692" y="3237638"/>
            <a:ext cx="8844308" cy="4688659"/>
            <a:chOff x="0" y="0"/>
            <a:chExt cx="11792411" cy="6251546"/>
          </a:xfrm>
        </p:grpSpPr>
        <p:sp>
          <p:nvSpPr>
            <p:cNvPr id="10" name="TextBox 10"/>
            <p:cNvSpPr txBox="1"/>
            <p:nvPr/>
          </p:nvSpPr>
          <p:spPr>
            <a:xfrm>
              <a:off x="0" y="757227"/>
              <a:ext cx="11792411" cy="1883104"/>
            </a:xfrm>
            <a:prstGeom prst="rect">
              <a:avLst/>
            </a:prstGeom>
          </p:spPr>
          <p:txBody>
            <a:bodyPr lIns="0" tIns="0" rIns="0" bIns="0" rtlCol="0" anchor="t">
              <a:spAutoFit/>
            </a:bodyPr>
            <a:lstStyle/>
            <a:p>
              <a:pPr>
                <a:lnSpc>
                  <a:spcPts val="3831"/>
                </a:lnSpc>
              </a:pPr>
              <a:r>
                <a:rPr lang="en-US" sz="2554" dirty="0">
                  <a:solidFill>
                    <a:srgbClr val="000000"/>
                  </a:solidFill>
                  <a:latin typeface="Open Sauce Light"/>
                </a:rPr>
                <a:t>Takealot.com (2021a) More about our journey. Available at: https://www.takealot.com/about/our-journey (Accessed: 27 September 2021).</a:t>
              </a:r>
            </a:p>
          </p:txBody>
        </p:sp>
        <p:sp>
          <p:nvSpPr>
            <p:cNvPr id="11" name="TextBox 11"/>
            <p:cNvSpPr txBox="1"/>
            <p:nvPr/>
          </p:nvSpPr>
          <p:spPr>
            <a:xfrm>
              <a:off x="0" y="-19050"/>
              <a:ext cx="11792411" cy="529921"/>
            </a:xfrm>
            <a:prstGeom prst="rect">
              <a:avLst/>
            </a:prstGeom>
          </p:spPr>
          <p:txBody>
            <a:bodyPr lIns="0" tIns="0" rIns="0" bIns="0" rtlCol="0" anchor="t">
              <a:spAutoFit/>
            </a:bodyPr>
            <a:lstStyle/>
            <a:p>
              <a:pPr>
                <a:lnSpc>
                  <a:spcPts val="3320"/>
                </a:lnSpc>
              </a:pPr>
              <a:r>
                <a:rPr lang="en-US" sz="2554" dirty="0">
                  <a:solidFill>
                    <a:srgbClr val="A8A8A8"/>
                  </a:solidFill>
                  <a:latin typeface="Open Sauce Bold"/>
                </a:rPr>
                <a:t>REFERENCE 10</a:t>
              </a:r>
            </a:p>
          </p:txBody>
        </p:sp>
        <p:sp>
          <p:nvSpPr>
            <p:cNvPr id="12" name="TextBox 12"/>
            <p:cNvSpPr txBox="1"/>
            <p:nvPr/>
          </p:nvSpPr>
          <p:spPr>
            <a:xfrm>
              <a:off x="0" y="4368442"/>
              <a:ext cx="11792411" cy="1883104"/>
            </a:xfrm>
            <a:prstGeom prst="rect">
              <a:avLst/>
            </a:prstGeom>
          </p:spPr>
          <p:txBody>
            <a:bodyPr lIns="0" tIns="0" rIns="0" bIns="0" rtlCol="0" anchor="t">
              <a:spAutoFit/>
            </a:bodyPr>
            <a:lstStyle/>
            <a:p>
              <a:pPr>
                <a:lnSpc>
                  <a:spcPts val="3831"/>
                </a:lnSpc>
              </a:pPr>
              <a:r>
                <a:rPr lang="en-US" sz="2554" dirty="0">
                  <a:solidFill>
                    <a:srgbClr val="000000"/>
                  </a:solidFill>
                  <a:latin typeface="Open Sauce Light"/>
                </a:rPr>
                <a:t>Takealot.com (2021b) Takealot. Available at: https://www.takealot.com/ (Accessed: 27 September 2021).</a:t>
              </a:r>
            </a:p>
          </p:txBody>
        </p:sp>
        <p:sp>
          <p:nvSpPr>
            <p:cNvPr id="13" name="TextBox 13"/>
            <p:cNvSpPr txBox="1"/>
            <p:nvPr/>
          </p:nvSpPr>
          <p:spPr>
            <a:xfrm>
              <a:off x="0" y="3601330"/>
              <a:ext cx="11792411" cy="529921"/>
            </a:xfrm>
            <a:prstGeom prst="rect">
              <a:avLst/>
            </a:prstGeom>
          </p:spPr>
          <p:txBody>
            <a:bodyPr lIns="0" tIns="0" rIns="0" bIns="0" rtlCol="0" anchor="t">
              <a:spAutoFit/>
            </a:bodyPr>
            <a:lstStyle/>
            <a:p>
              <a:pPr>
                <a:lnSpc>
                  <a:spcPts val="3320"/>
                </a:lnSpc>
              </a:pPr>
              <a:r>
                <a:rPr lang="en-US" sz="2554" dirty="0">
                  <a:solidFill>
                    <a:srgbClr val="A8A8A8"/>
                  </a:solidFill>
                  <a:latin typeface="Open Sauce Bold"/>
                </a:rPr>
                <a:t>REFERENCE 11</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32677" y="0"/>
            <a:ext cx="11055323" cy="10287000"/>
            <a:chOff x="0" y="0"/>
            <a:chExt cx="14740430" cy="13716000"/>
          </a:xfrm>
        </p:grpSpPr>
        <p:pic>
          <p:nvPicPr>
            <p:cNvPr id="3" name="Picture 3"/>
            <p:cNvPicPr>
              <a:picLocks noChangeAspect="1"/>
            </p:cNvPicPr>
            <p:nvPr/>
          </p:nvPicPr>
          <p:blipFill>
            <a:blip r:embed="rId2"/>
            <a:srcRect l="38393" r="29039"/>
            <a:stretch>
              <a:fillRect/>
            </a:stretch>
          </p:blipFill>
          <p:spPr>
            <a:xfrm>
              <a:off x="0" y="0"/>
              <a:ext cx="4913477" cy="9144000"/>
            </a:xfrm>
            <a:prstGeom prst="rect">
              <a:avLst/>
            </a:prstGeom>
          </p:spPr>
        </p:pic>
        <p:pic>
          <p:nvPicPr>
            <p:cNvPr id="4" name="Picture 4"/>
            <p:cNvPicPr>
              <a:picLocks noChangeAspect="1"/>
            </p:cNvPicPr>
            <p:nvPr/>
          </p:nvPicPr>
          <p:blipFill>
            <a:blip r:embed="rId3"/>
            <a:srcRect l="8870" r="8870"/>
            <a:stretch>
              <a:fillRect/>
            </a:stretch>
          </p:blipFill>
          <p:spPr>
            <a:xfrm>
              <a:off x="4913477" y="0"/>
              <a:ext cx="9826953" cy="9144000"/>
            </a:xfrm>
            <a:prstGeom prst="rect">
              <a:avLst/>
            </a:prstGeom>
          </p:spPr>
        </p:pic>
        <p:pic>
          <p:nvPicPr>
            <p:cNvPr id="5" name="Picture 5"/>
            <p:cNvPicPr>
              <a:picLocks noChangeAspect="1"/>
            </p:cNvPicPr>
            <p:nvPr/>
          </p:nvPicPr>
          <p:blipFill>
            <a:blip r:embed="rId4"/>
            <a:srcRect t="3474" b="3474"/>
            <a:stretch>
              <a:fillRect/>
            </a:stretch>
          </p:blipFill>
          <p:spPr>
            <a:xfrm>
              <a:off x="0" y="9144000"/>
              <a:ext cx="7370215" cy="4572000"/>
            </a:xfrm>
            <a:prstGeom prst="rect">
              <a:avLst/>
            </a:prstGeom>
          </p:spPr>
        </p:pic>
        <p:pic>
          <p:nvPicPr>
            <p:cNvPr id="6" name="Picture 6"/>
            <p:cNvPicPr>
              <a:picLocks noChangeAspect="1"/>
            </p:cNvPicPr>
            <p:nvPr/>
          </p:nvPicPr>
          <p:blipFill>
            <a:blip r:embed="rId5"/>
            <a:srcRect t="3532" b="3532"/>
            <a:stretch>
              <a:fillRect/>
            </a:stretch>
          </p:blipFill>
          <p:spPr>
            <a:xfrm>
              <a:off x="7370215" y="9144000"/>
              <a:ext cx="7370215" cy="4572000"/>
            </a:xfrm>
            <a:prstGeom prst="rect">
              <a:avLst/>
            </a:prstGeom>
          </p:spPr>
        </p:pic>
      </p:grpSp>
      <p:sp>
        <p:nvSpPr>
          <p:cNvPr id="7" name="TextBox 7"/>
          <p:cNvSpPr txBox="1"/>
          <p:nvPr/>
        </p:nvSpPr>
        <p:spPr>
          <a:xfrm>
            <a:off x="1080448" y="1600093"/>
            <a:ext cx="5472751" cy="3978591"/>
          </a:xfrm>
          <a:prstGeom prst="rect">
            <a:avLst/>
          </a:prstGeom>
        </p:spPr>
        <p:txBody>
          <a:bodyPr wrap="square" lIns="0" tIns="0" rIns="0" bIns="0" rtlCol="0" anchor="t">
            <a:spAutoFit/>
          </a:bodyPr>
          <a:lstStyle/>
          <a:p>
            <a:pPr algn="ctr">
              <a:lnSpc>
                <a:spcPts val="15907"/>
              </a:lnSpc>
            </a:pPr>
            <a:r>
              <a:rPr lang="en-US" sz="11362" dirty="0">
                <a:solidFill>
                  <a:srgbClr val="1A548F"/>
                </a:solidFill>
                <a:latin typeface="Open Sauce Bold"/>
              </a:rPr>
              <a:t>THANK</a:t>
            </a:r>
          </a:p>
          <a:p>
            <a:pPr algn="ctr">
              <a:lnSpc>
                <a:spcPts val="15907"/>
              </a:lnSpc>
            </a:pPr>
            <a:r>
              <a:rPr lang="en-US" sz="11362" dirty="0">
                <a:solidFill>
                  <a:srgbClr val="1A548F"/>
                </a:solidFill>
                <a:latin typeface="Open Sauce Bold"/>
              </a:rPr>
              <a:t>YOU</a:t>
            </a:r>
          </a:p>
        </p:txBody>
      </p:sp>
      <p:sp>
        <p:nvSpPr>
          <p:cNvPr id="8" name="TextBox 8"/>
          <p:cNvSpPr txBox="1"/>
          <p:nvPr/>
        </p:nvSpPr>
        <p:spPr>
          <a:xfrm>
            <a:off x="1729407" y="6246593"/>
            <a:ext cx="4647754" cy="795537"/>
          </a:xfrm>
          <a:prstGeom prst="rect">
            <a:avLst/>
          </a:prstGeom>
        </p:spPr>
        <p:txBody>
          <a:bodyPr lIns="0" tIns="0" rIns="0" bIns="0" rtlCol="0" anchor="t">
            <a:spAutoFit/>
          </a:bodyPr>
          <a:lstStyle/>
          <a:p>
            <a:pPr algn="ctr">
              <a:lnSpc>
                <a:spcPts val="6551"/>
              </a:lnSpc>
            </a:pPr>
            <a:r>
              <a:rPr lang="en-US" sz="4679" dirty="0">
                <a:solidFill>
                  <a:srgbClr val="A8A8A8"/>
                </a:solidFill>
                <a:latin typeface="Open Sauce Bold"/>
              </a:rPr>
              <a:t>Any Questions?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45971" y="2745885"/>
            <a:ext cx="2747929" cy="359038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772400" y="3128005"/>
            <a:ext cx="3087732" cy="3590386"/>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654558" y="2558402"/>
            <a:ext cx="3899081" cy="3440939"/>
          </a:xfrm>
          <a:prstGeom prst="rect">
            <a:avLst/>
          </a:prstGeom>
        </p:spPr>
      </p:pic>
      <p:sp>
        <p:nvSpPr>
          <p:cNvPr id="5" name="TextBox 5"/>
          <p:cNvSpPr txBox="1"/>
          <p:nvPr/>
        </p:nvSpPr>
        <p:spPr>
          <a:xfrm>
            <a:off x="403367" y="7031861"/>
            <a:ext cx="5495394" cy="1614114"/>
          </a:xfrm>
          <a:prstGeom prst="rect">
            <a:avLst/>
          </a:prstGeom>
        </p:spPr>
        <p:txBody>
          <a:bodyPr lIns="0" tIns="0" rIns="0" bIns="0" rtlCol="0" anchor="t">
            <a:spAutoFit/>
          </a:bodyPr>
          <a:lstStyle/>
          <a:p>
            <a:pPr algn="ctr">
              <a:lnSpc>
                <a:spcPts val="6576"/>
              </a:lnSpc>
            </a:pPr>
            <a:r>
              <a:rPr lang="en-US" sz="4697" dirty="0">
                <a:solidFill>
                  <a:srgbClr val="000000"/>
                </a:solidFill>
                <a:latin typeface="Lato"/>
              </a:rPr>
              <a:t>What is an Inventory Problem?</a:t>
            </a:r>
          </a:p>
        </p:txBody>
      </p:sp>
      <p:sp>
        <p:nvSpPr>
          <p:cNvPr id="6" name="TextBox 6"/>
          <p:cNvSpPr txBox="1"/>
          <p:nvPr/>
        </p:nvSpPr>
        <p:spPr>
          <a:xfrm>
            <a:off x="4193902" y="895350"/>
            <a:ext cx="9900196" cy="1186454"/>
          </a:xfrm>
          <a:prstGeom prst="rect">
            <a:avLst/>
          </a:prstGeom>
        </p:spPr>
        <p:txBody>
          <a:bodyPr lIns="0" tIns="0" rIns="0" bIns="0" rtlCol="0" anchor="t">
            <a:spAutoFit/>
          </a:bodyPr>
          <a:lstStyle/>
          <a:p>
            <a:pPr algn="ctr">
              <a:lnSpc>
                <a:spcPts val="9679"/>
              </a:lnSpc>
            </a:pPr>
            <a:r>
              <a:rPr lang="en-US" sz="6914" dirty="0">
                <a:solidFill>
                  <a:srgbClr val="000000"/>
                </a:solidFill>
                <a:latin typeface="Lato"/>
              </a:rPr>
              <a:t>Inventory Control System</a:t>
            </a:r>
          </a:p>
        </p:txBody>
      </p:sp>
      <p:sp>
        <p:nvSpPr>
          <p:cNvPr id="7" name="TextBox 7"/>
          <p:cNvSpPr txBox="1"/>
          <p:nvPr/>
        </p:nvSpPr>
        <p:spPr>
          <a:xfrm>
            <a:off x="6879843" y="6718391"/>
            <a:ext cx="5415337" cy="2106922"/>
          </a:xfrm>
          <a:prstGeom prst="rect">
            <a:avLst/>
          </a:prstGeom>
        </p:spPr>
        <p:txBody>
          <a:bodyPr lIns="0" tIns="0" rIns="0" bIns="0" rtlCol="0" anchor="t">
            <a:spAutoFit/>
          </a:bodyPr>
          <a:lstStyle/>
          <a:p>
            <a:pPr algn="ctr">
              <a:lnSpc>
                <a:spcPts val="5650"/>
              </a:lnSpc>
            </a:pPr>
            <a:r>
              <a:rPr lang="en-US" sz="4036" dirty="0">
                <a:solidFill>
                  <a:srgbClr val="000000"/>
                </a:solidFill>
                <a:latin typeface="Lato"/>
              </a:rPr>
              <a:t>What is the importance </a:t>
            </a:r>
          </a:p>
          <a:p>
            <a:pPr algn="ctr">
              <a:lnSpc>
                <a:spcPts val="5650"/>
              </a:lnSpc>
            </a:pPr>
            <a:r>
              <a:rPr lang="en-US" sz="4036" dirty="0">
                <a:solidFill>
                  <a:srgbClr val="000000"/>
                </a:solidFill>
                <a:latin typeface="Lato"/>
              </a:rPr>
              <a:t>of using </a:t>
            </a:r>
          </a:p>
          <a:p>
            <a:pPr algn="ctr">
              <a:lnSpc>
                <a:spcPts val="5650"/>
              </a:lnSpc>
            </a:pPr>
            <a:r>
              <a:rPr lang="en-US" sz="4036" dirty="0">
                <a:solidFill>
                  <a:srgbClr val="000000"/>
                </a:solidFill>
                <a:latin typeface="Lato"/>
              </a:rPr>
              <a:t>Inventory Systems?</a:t>
            </a:r>
          </a:p>
        </p:txBody>
      </p:sp>
      <p:sp>
        <p:nvSpPr>
          <p:cNvPr id="8" name="TextBox 8"/>
          <p:cNvSpPr txBox="1"/>
          <p:nvPr/>
        </p:nvSpPr>
        <p:spPr>
          <a:xfrm>
            <a:off x="12295180" y="7031861"/>
            <a:ext cx="5865414" cy="1388275"/>
          </a:xfrm>
          <a:prstGeom prst="rect">
            <a:avLst/>
          </a:prstGeom>
        </p:spPr>
        <p:txBody>
          <a:bodyPr lIns="0" tIns="0" rIns="0" bIns="0" rtlCol="0" anchor="t">
            <a:spAutoFit/>
          </a:bodyPr>
          <a:lstStyle/>
          <a:p>
            <a:pPr algn="ctr">
              <a:lnSpc>
                <a:spcPts val="5604"/>
              </a:lnSpc>
            </a:pPr>
            <a:r>
              <a:rPr lang="en-US" sz="4003" dirty="0">
                <a:solidFill>
                  <a:srgbClr val="000000"/>
                </a:solidFill>
                <a:latin typeface="Lato"/>
              </a:rPr>
              <a:t> Types of Inventory Problems</a:t>
            </a:r>
          </a:p>
        </p:txBody>
      </p:sp>
      <p:sp>
        <p:nvSpPr>
          <p:cNvPr id="9" name="AutoShape 9"/>
          <p:cNvSpPr/>
          <p:nvPr/>
        </p:nvSpPr>
        <p:spPr>
          <a:xfrm>
            <a:off x="16083171" y="0"/>
            <a:ext cx="2204829" cy="1794865"/>
          </a:xfrm>
          <a:prstGeom prst="rect">
            <a:avLst/>
          </a:prstGeom>
          <a:solidFill>
            <a:srgbClr val="1A548F"/>
          </a:solidFill>
        </p:spPr>
      </p:sp>
      <p:grpSp>
        <p:nvGrpSpPr>
          <p:cNvPr id="10" name="Group 10"/>
          <p:cNvGrpSpPr/>
          <p:nvPr/>
        </p:nvGrpSpPr>
        <p:grpSpPr>
          <a:xfrm>
            <a:off x="16698220" y="802271"/>
            <a:ext cx="974732" cy="190323"/>
            <a:chOff x="0" y="0"/>
            <a:chExt cx="2198440" cy="429260"/>
          </a:xfrm>
        </p:grpSpPr>
        <p:sp>
          <p:nvSpPr>
            <p:cNvPr id="11" name="Freeform 11"/>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350788" y="4930207"/>
            <a:ext cx="11359924" cy="0"/>
          </a:xfrm>
          <a:prstGeom prst="line">
            <a:avLst/>
          </a:prstGeom>
          <a:ln w="9525" cap="rnd">
            <a:solidFill>
              <a:srgbClr val="000000"/>
            </a:solidFill>
            <a:prstDash val="solid"/>
            <a:headEnd type="none" w="sm" len="sm"/>
            <a:tailEnd type="none" w="sm" len="sm"/>
          </a:ln>
        </p:spPr>
      </p:sp>
      <p:sp>
        <p:nvSpPr>
          <p:cNvPr id="3" name="AutoShape 3"/>
          <p:cNvSpPr/>
          <p:nvPr/>
        </p:nvSpPr>
        <p:spPr>
          <a:xfrm>
            <a:off x="5350788" y="8601197"/>
            <a:ext cx="11359924" cy="0"/>
          </a:xfrm>
          <a:prstGeom prst="line">
            <a:avLst/>
          </a:prstGeom>
          <a:ln w="9525" cap="rnd">
            <a:solidFill>
              <a:srgbClr val="000000"/>
            </a:solidFill>
            <a:prstDash val="solid"/>
            <a:headEnd type="none" w="sm" len="sm"/>
            <a:tailEnd type="none" w="sm" len="sm"/>
          </a:ln>
        </p:spPr>
      </p:sp>
      <p:sp>
        <p:nvSpPr>
          <p:cNvPr id="4" name="AutoShape 4"/>
          <p:cNvSpPr/>
          <p:nvPr/>
        </p:nvSpPr>
        <p:spPr>
          <a:xfrm>
            <a:off x="5579388" y="8610722"/>
            <a:ext cx="11359924" cy="0"/>
          </a:xfrm>
          <a:prstGeom prst="line">
            <a:avLst/>
          </a:prstGeom>
          <a:ln w="9525" cap="rnd">
            <a:solidFill>
              <a:srgbClr val="000000"/>
            </a:solidFill>
            <a:prstDash val="solid"/>
            <a:headEnd type="none" w="sm" len="sm"/>
            <a:tailEnd type="none" w="sm" len="sm"/>
          </a:ln>
        </p:spPr>
      </p:sp>
      <p:sp>
        <p:nvSpPr>
          <p:cNvPr id="5" name="AutoShape 5"/>
          <p:cNvSpPr/>
          <p:nvPr/>
        </p:nvSpPr>
        <p:spPr>
          <a:xfrm>
            <a:off x="9595807" y="4939732"/>
            <a:ext cx="2869886" cy="3670990"/>
          </a:xfrm>
          <a:prstGeom prst="rect">
            <a:avLst/>
          </a:prstGeom>
          <a:solidFill>
            <a:srgbClr val="1A548F"/>
          </a:solidFill>
        </p:spPr>
      </p:sp>
      <p:sp>
        <p:nvSpPr>
          <p:cNvPr id="6" name="TextBox 6"/>
          <p:cNvSpPr txBox="1"/>
          <p:nvPr/>
        </p:nvSpPr>
        <p:spPr>
          <a:xfrm>
            <a:off x="4802200" y="1637278"/>
            <a:ext cx="12457100" cy="857250"/>
          </a:xfrm>
          <a:prstGeom prst="rect">
            <a:avLst/>
          </a:prstGeom>
        </p:spPr>
        <p:txBody>
          <a:bodyPr lIns="0" tIns="0" rIns="0" bIns="0" rtlCol="0" anchor="t">
            <a:spAutoFit/>
          </a:bodyPr>
          <a:lstStyle/>
          <a:p>
            <a:pPr algn="ctr">
              <a:lnSpc>
                <a:spcPts val="6720"/>
              </a:lnSpc>
            </a:pPr>
            <a:r>
              <a:rPr lang="en-US" sz="5600" dirty="0">
                <a:solidFill>
                  <a:srgbClr val="000000"/>
                </a:solidFill>
                <a:latin typeface="Open Sauce"/>
              </a:rPr>
              <a:t>TAKEALOT INVENTORY PROBLEM</a:t>
            </a:r>
          </a:p>
        </p:txBody>
      </p:sp>
      <p:sp>
        <p:nvSpPr>
          <p:cNvPr id="7" name="TextBox 7"/>
          <p:cNvSpPr txBox="1"/>
          <p:nvPr/>
        </p:nvSpPr>
        <p:spPr>
          <a:xfrm>
            <a:off x="12983056" y="6379728"/>
            <a:ext cx="3232366" cy="789183"/>
          </a:xfrm>
          <a:prstGeom prst="rect">
            <a:avLst/>
          </a:prstGeom>
        </p:spPr>
        <p:txBody>
          <a:bodyPr lIns="0" tIns="0" rIns="0" bIns="0" rtlCol="0" anchor="t">
            <a:spAutoFit/>
          </a:bodyPr>
          <a:lstStyle/>
          <a:p>
            <a:pPr algn="ctr">
              <a:lnSpc>
                <a:spcPts val="3198"/>
              </a:lnSpc>
            </a:pPr>
            <a:r>
              <a:rPr lang="en-US" sz="2460" dirty="0">
                <a:solidFill>
                  <a:srgbClr val="000000"/>
                </a:solidFill>
                <a:latin typeface="Open Sauce Bold"/>
              </a:rPr>
              <a:t>SOLUTION APPROACH</a:t>
            </a:r>
          </a:p>
        </p:txBody>
      </p:sp>
      <p:sp>
        <p:nvSpPr>
          <p:cNvPr id="8" name="TextBox 8"/>
          <p:cNvSpPr txBox="1"/>
          <p:nvPr/>
        </p:nvSpPr>
        <p:spPr>
          <a:xfrm>
            <a:off x="5960050" y="6370203"/>
            <a:ext cx="3183950" cy="779885"/>
          </a:xfrm>
          <a:prstGeom prst="rect">
            <a:avLst/>
          </a:prstGeom>
        </p:spPr>
        <p:txBody>
          <a:bodyPr lIns="0" tIns="0" rIns="0" bIns="0" rtlCol="0" anchor="t">
            <a:spAutoFit/>
          </a:bodyPr>
          <a:lstStyle/>
          <a:p>
            <a:pPr algn="ctr">
              <a:lnSpc>
                <a:spcPts val="3119"/>
              </a:lnSpc>
            </a:pPr>
            <a:r>
              <a:rPr lang="en-US" sz="2399" dirty="0">
                <a:solidFill>
                  <a:srgbClr val="000000"/>
                </a:solidFill>
                <a:latin typeface="Open Sauce Bold"/>
              </a:rPr>
              <a:t>TAKEALOT INTRODUCTION</a:t>
            </a:r>
          </a:p>
        </p:txBody>
      </p:sp>
      <p:sp>
        <p:nvSpPr>
          <p:cNvPr id="9" name="TextBox 9"/>
          <p:cNvSpPr txBox="1"/>
          <p:nvPr/>
        </p:nvSpPr>
        <p:spPr>
          <a:xfrm>
            <a:off x="10016319" y="6065122"/>
            <a:ext cx="2028861" cy="1344009"/>
          </a:xfrm>
          <a:prstGeom prst="rect">
            <a:avLst/>
          </a:prstGeom>
        </p:spPr>
        <p:txBody>
          <a:bodyPr lIns="0" tIns="0" rIns="0" bIns="0" rtlCol="0" anchor="t">
            <a:spAutoFit/>
          </a:bodyPr>
          <a:lstStyle/>
          <a:p>
            <a:pPr algn="ctr">
              <a:lnSpc>
                <a:spcPts val="3600"/>
              </a:lnSpc>
            </a:pPr>
            <a:r>
              <a:rPr lang="en-US" sz="2399" dirty="0">
                <a:solidFill>
                  <a:srgbClr val="FFFFFF"/>
                </a:solidFill>
                <a:latin typeface="Open Sauce Light"/>
              </a:rPr>
              <a:t>PROBLEM/ RESEARCH QUESTIONS</a:t>
            </a:r>
          </a:p>
        </p:txBody>
      </p:sp>
      <p:grpSp>
        <p:nvGrpSpPr>
          <p:cNvPr id="10" name="Group 10"/>
          <p:cNvGrpSpPr/>
          <p:nvPr/>
        </p:nvGrpSpPr>
        <p:grpSpPr>
          <a:xfrm>
            <a:off x="-293247" y="-169582"/>
            <a:ext cx="5095447" cy="10596688"/>
            <a:chOff x="0" y="0"/>
            <a:chExt cx="6793929" cy="14128917"/>
          </a:xfrm>
        </p:grpSpPr>
        <p:pic>
          <p:nvPicPr>
            <p:cNvPr id="11" name="Picture 11"/>
            <p:cNvPicPr>
              <a:picLocks noChangeAspect="1"/>
            </p:cNvPicPr>
            <p:nvPr/>
          </p:nvPicPr>
          <p:blipFill>
            <a:blip r:embed="rId3"/>
            <a:srcRect l="30288" r="37654"/>
            <a:stretch>
              <a:fillRect/>
            </a:stretch>
          </p:blipFill>
          <p:spPr>
            <a:xfrm>
              <a:off x="0" y="0"/>
              <a:ext cx="6793929" cy="14128917"/>
            </a:xfrm>
            <a:prstGeom prst="rect">
              <a:avLst/>
            </a:prstGeom>
          </p:spPr>
        </p:pic>
      </p:grpSp>
      <p:sp>
        <p:nvSpPr>
          <p:cNvPr id="12" name="AutoShape 12"/>
          <p:cNvSpPr/>
          <p:nvPr/>
        </p:nvSpPr>
        <p:spPr>
          <a:xfrm>
            <a:off x="16294998" y="8693331"/>
            <a:ext cx="1928604" cy="1733776"/>
          </a:xfrm>
          <a:prstGeom prst="rect">
            <a:avLst/>
          </a:prstGeom>
          <a:solidFill>
            <a:srgbClr val="1A548F"/>
          </a:solidFill>
        </p:spPr>
      </p:sp>
      <p:grpSp>
        <p:nvGrpSpPr>
          <p:cNvPr id="13" name="Group 13"/>
          <p:cNvGrpSpPr/>
          <p:nvPr/>
        </p:nvGrpSpPr>
        <p:grpSpPr>
          <a:xfrm>
            <a:off x="16771934" y="9369896"/>
            <a:ext cx="974732" cy="190323"/>
            <a:chOff x="0" y="0"/>
            <a:chExt cx="2198440" cy="429260"/>
          </a:xfrm>
        </p:grpSpPr>
        <p:sp>
          <p:nvSpPr>
            <p:cNvPr id="14" name="Freeform 14"/>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548F"/>
        </a:solidFill>
        <a:effectLst/>
      </p:bgPr>
    </p:bg>
    <p:spTree>
      <p:nvGrpSpPr>
        <p:cNvPr id="1" name=""/>
        <p:cNvGrpSpPr/>
        <p:nvPr/>
      </p:nvGrpSpPr>
      <p:grpSpPr>
        <a:xfrm>
          <a:off x="0" y="0"/>
          <a:ext cx="0" cy="0"/>
          <a:chOff x="0" y="0"/>
          <a:chExt cx="0" cy="0"/>
        </a:xfrm>
      </p:grpSpPr>
      <p:sp>
        <p:nvSpPr>
          <p:cNvPr id="2" name="AutoShape 2"/>
          <p:cNvSpPr/>
          <p:nvPr/>
        </p:nvSpPr>
        <p:spPr>
          <a:xfrm>
            <a:off x="1529101" y="5133975"/>
            <a:ext cx="15229798" cy="0"/>
          </a:xfrm>
          <a:prstGeom prst="line">
            <a:avLst/>
          </a:prstGeom>
          <a:ln w="9525" cap="rnd">
            <a:solidFill>
              <a:srgbClr val="FFFFFF"/>
            </a:solidFill>
            <a:prstDash val="solid"/>
            <a:headEnd type="none" w="sm" len="sm"/>
            <a:tailEnd type="none" w="sm" len="sm"/>
          </a:ln>
        </p:spPr>
      </p:sp>
      <p:sp>
        <p:nvSpPr>
          <p:cNvPr id="3" name="AutoShape 3"/>
          <p:cNvSpPr/>
          <p:nvPr/>
        </p:nvSpPr>
        <p:spPr>
          <a:xfrm rot="-5400000">
            <a:off x="5557612" y="5506946"/>
            <a:ext cx="7163252" cy="0"/>
          </a:xfrm>
          <a:prstGeom prst="line">
            <a:avLst/>
          </a:prstGeom>
          <a:ln w="9525" cap="rnd">
            <a:solidFill>
              <a:srgbClr val="FFFFFF"/>
            </a:solidFill>
            <a:prstDash val="solid"/>
            <a:headEnd type="none" w="sm" len="sm"/>
            <a:tailEnd type="none" w="sm" len="sm"/>
          </a:ln>
        </p:spPr>
      </p:sp>
      <p:sp>
        <p:nvSpPr>
          <p:cNvPr id="4" name="TextBox 4"/>
          <p:cNvSpPr txBox="1"/>
          <p:nvPr/>
        </p:nvSpPr>
        <p:spPr>
          <a:xfrm>
            <a:off x="1529101" y="2015807"/>
            <a:ext cx="1408268" cy="1254760"/>
          </a:xfrm>
          <a:prstGeom prst="rect">
            <a:avLst/>
          </a:prstGeom>
        </p:spPr>
        <p:txBody>
          <a:bodyPr lIns="0" tIns="0" rIns="0" bIns="0" rtlCol="0" anchor="t">
            <a:spAutoFit/>
          </a:bodyPr>
          <a:lstStyle/>
          <a:p>
            <a:pPr>
              <a:lnSpc>
                <a:spcPts val="9680"/>
              </a:lnSpc>
            </a:pPr>
            <a:r>
              <a:rPr lang="en-US" sz="8799" dirty="0">
                <a:solidFill>
                  <a:srgbClr val="0D355D"/>
                </a:solidFill>
                <a:latin typeface="Open Sauce Bold"/>
              </a:rPr>
              <a:t>1</a:t>
            </a:r>
          </a:p>
        </p:txBody>
      </p:sp>
      <p:grpSp>
        <p:nvGrpSpPr>
          <p:cNvPr id="5" name="Group 5"/>
          <p:cNvGrpSpPr/>
          <p:nvPr/>
        </p:nvGrpSpPr>
        <p:grpSpPr>
          <a:xfrm>
            <a:off x="2452691" y="2324154"/>
            <a:ext cx="6214095" cy="1997315"/>
            <a:chOff x="0" y="0"/>
            <a:chExt cx="8285460" cy="2663086"/>
          </a:xfrm>
        </p:grpSpPr>
        <p:sp>
          <p:nvSpPr>
            <p:cNvPr id="6" name="TextBox 6"/>
            <p:cNvSpPr txBox="1"/>
            <p:nvPr/>
          </p:nvSpPr>
          <p:spPr>
            <a:xfrm>
              <a:off x="0" y="-28575"/>
              <a:ext cx="8285460" cy="580565"/>
            </a:xfrm>
            <a:prstGeom prst="rect">
              <a:avLst/>
            </a:prstGeom>
          </p:spPr>
          <p:txBody>
            <a:bodyPr lIns="0" tIns="0" rIns="0" bIns="0" rtlCol="0" anchor="t">
              <a:spAutoFit/>
            </a:bodyPr>
            <a:lstStyle/>
            <a:p>
              <a:pPr>
                <a:lnSpc>
                  <a:spcPts val="3587"/>
                </a:lnSpc>
              </a:pPr>
              <a:r>
                <a:rPr lang="en-US" sz="2759" dirty="0">
                  <a:solidFill>
                    <a:srgbClr val="FFFFFF"/>
                  </a:solidFill>
                  <a:latin typeface="Open Sauce Bold"/>
                </a:rPr>
                <a:t>ASSUMPTION 1</a:t>
              </a:r>
            </a:p>
          </p:txBody>
        </p:sp>
        <p:sp>
          <p:nvSpPr>
            <p:cNvPr id="7" name="TextBox 7"/>
            <p:cNvSpPr txBox="1"/>
            <p:nvPr/>
          </p:nvSpPr>
          <p:spPr>
            <a:xfrm>
              <a:off x="0" y="960884"/>
              <a:ext cx="8285460" cy="1702202"/>
            </a:xfrm>
            <a:prstGeom prst="rect">
              <a:avLst/>
            </a:prstGeom>
          </p:spPr>
          <p:txBody>
            <a:bodyPr lIns="0" tIns="0" rIns="0" bIns="0" rtlCol="0" anchor="t">
              <a:spAutoFit/>
            </a:bodyPr>
            <a:lstStyle/>
            <a:p>
              <a:pPr>
                <a:lnSpc>
                  <a:spcPts val="3449"/>
                </a:lnSpc>
              </a:pPr>
              <a:r>
                <a:rPr lang="en-US" sz="2299" dirty="0">
                  <a:solidFill>
                    <a:srgbClr val="FFFFFF"/>
                  </a:solidFill>
                  <a:latin typeface="Open Sauce Light"/>
                </a:rPr>
                <a:t>Main warehouses are less than 12 hours away from each customers location in South Africa</a:t>
              </a:r>
            </a:p>
          </p:txBody>
        </p:sp>
      </p:grpSp>
      <p:sp>
        <p:nvSpPr>
          <p:cNvPr id="8" name="TextBox 8"/>
          <p:cNvSpPr txBox="1"/>
          <p:nvPr/>
        </p:nvSpPr>
        <p:spPr>
          <a:xfrm>
            <a:off x="9946301" y="2015807"/>
            <a:ext cx="1408268" cy="1254760"/>
          </a:xfrm>
          <a:prstGeom prst="rect">
            <a:avLst/>
          </a:prstGeom>
        </p:spPr>
        <p:txBody>
          <a:bodyPr lIns="0" tIns="0" rIns="0" bIns="0" rtlCol="0" anchor="t">
            <a:spAutoFit/>
          </a:bodyPr>
          <a:lstStyle/>
          <a:p>
            <a:pPr>
              <a:lnSpc>
                <a:spcPts val="9680"/>
              </a:lnSpc>
            </a:pPr>
            <a:r>
              <a:rPr lang="en-US" sz="8799" dirty="0">
                <a:solidFill>
                  <a:srgbClr val="0D355D"/>
                </a:solidFill>
                <a:latin typeface="Open Sauce Bold"/>
              </a:rPr>
              <a:t>2</a:t>
            </a:r>
          </a:p>
        </p:txBody>
      </p:sp>
      <p:grpSp>
        <p:nvGrpSpPr>
          <p:cNvPr id="9" name="Group 9"/>
          <p:cNvGrpSpPr/>
          <p:nvPr/>
        </p:nvGrpSpPr>
        <p:grpSpPr>
          <a:xfrm>
            <a:off x="11221219" y="2324154"/>
            <a:ext cx="6038081" cy="1722262"/>
            <a:chOff x="0" y="0"/>
            <a:chExt cx="8050774" cy="2296350"/>
          </a:xfrm>
        </p:grpSpPr>
        <p:sp>
          <p:nvSpPr>
            <p:cNvPr id="10" name="TextBox 10"/>
            <p:cNvSpPr txBox="1"/>
            <p:nvPr/>
          </p:nvSpPr>
          <p:spPr>
            <a:xfrm>
              <a:off x="0" y="-28575"/>
              <a:ext cx="8050774" cy="638282"/>
            </a:xfrm>
            <a:prstGeom prst="rect">
              <a:avLst/>
            </a:prstGeom>
          </p:spPr>
          <p:txBody>
            <a:bodyPr lIns="0" tIns="0" rIns="0" bIns="0" rtlCol="0" anchor="t">
              <a:spAutoFit/>
            </a:bodyPr>
            <a:lstStyle/>
            <a:p>
              <a:pPr>
                <a:lnSpc>
                  <a:spcPts val="3962"/>
                </a:lnSpc>
              </a:pPr>
              <a:r>
                <a:rPr lang="en-US" sz="3048" dirty="0">
                  <a:solidFill>
                    <a:srgbClr val="FFFFFF"/>
                  </a:solidFill>
                  <a:latin typeface="Open Sauce Bold"/>
                </a:rPr>
                <a:t>ASSUMPTION 2</a:t>
              </a:r>
            </a:p>
          </p:txBody>
        </p:sp>
        <p:sp>
          <p:nvSpPr>
            <p:cNvPr id="11" name="TextBox 11"/>
            <p:cNvSpPr txBox="1"/>
            <p:nvPr/>
          </p:nvSpPr>
          <p:spPr>
            <a:xfrm>
              <a:off x="0" y="1068327"/>
              <a:ext cx="8050774" cy="1228022"/>
            </a:xfrm>
            <a:prstGeom prst="rect">
              <a:avLst/>
            </a:prstGeom>
          </p:spPr>
          <p:txBody>
            <a:bodyPr lIns="0" tIns="0" rIns="0" bIns="0" rtlCol="0" anchor="t">
              <a:spAutoFit/>
            </a:bodyPr>
            <a:lstStyle/>
            <a:p>
              <a:pPr>
                <a:lnSpc>
                  <a:spcPts val="3810"/>
                </a:lnSpc>
              </a:pPr>
              <a:r>
                <a:rPr lang="en-US" sz="2540" dirty="0">
                  <a:solidFill>
                    <a:srgbClr val="FFFFFF"/>
                  </a:solidFill>
                  <a:latin typeface="Open Sauce Light"/>
                </a:rPr>
                <a:t>Shipping costs differ when certain conditions are met</a:t>
              </a:r>
            </a:p>
          </p:txBody>
        </p:sp>
      </p:grpSp>
      <p:sp>
        <p:nvSpPr>
          <p:cNvPr id="12" name="TextBox 12"/>
          <p:cNvSpPr txBox="1"/>
          <p:nvPr/>
        </p:nvSpPr>
        <p:spPr>
          <a:xfrm>
            <a:off x="9812951" y="5802619"/>
            <a:ext cx="1408268" cy="1254760"/>
          </a:xfrm>
          <a:prstGeom prst="rect">
            <a:avLst/>
          </a:prstGeom>
        </p:spPr>
        <p:txBody>
          <a:bodyPr lIns="0" tIns="0" rIns="0" bIns="0" rtlCol="0" anchor="t">
            <a:spAutoFit/>
          </a:bodyPr>
          <a:lstStyle/>
          <a:p>
            <a:pPr algn="ctr">
              <a:lnSpc>
                <a:spcPts val="9680"/>
              </a:lnSpc>
            </a:pPr>
            <a:r>
              <a:rPr lang="en-US" sz="8799" dirty="0">
                <a:solidFill>
                  <a:srgbClr val="0D355D"/>
                </a:solidFill>
                <a:latin typeface="Open Sauce Bold"/>
              </a:rPr>
              <a:t>4</a:t>
            </a:r>
          </a:p>
        </p:txBody>
      </p:sp>
      <p:grpSp>
        <p:nvGrpSpPr>
          <p:cNvPr id="13" name="Group 13"/>
          <p:cNvGrpSpPr/>
          <p:nvPr/>
        </p:nvGrpSpPr>
        <p:grpSpPr>
          <a:xfrm>
            <a:off x="11045205" y="5757567"/>
            <a:ext cx="6214095" cy="1772467"/>
            <a:chOff x="0" y="0"/>
            <a:chExt cx="8285460" cy="2363290"/>
          </a:xfrm>
        </p:grpSpPr>
        <p:sp>
          <p:nvSpPr>
            <p:cNvPr id="14" name="TextBox 14"/>
            <p:cNvSpPr txBox="1"/>
            <p:nvPr/>
          </p:nvSpPr>
          <p:spPr>
            <a:xfrm>
              <a:off x="0" y="-28575"/>
              <a:ext cx="8285460" cy="656056"/>
            </a:xfrm>
            <a:prstGeom prst="rect">
              <a:avLst/>
            </a:prstGeom>
          </p:spPr>
          <p:txBody>
            <a:bodyPr lIns="0" tIns="0" rIns="0" bIns="0" rtlCol="0" anchor="t">
              <a:spAutoFit/>
            </a:bodyPr>
            <a:lstStyle/>
            <a:p>
              <a:pPr>
                <a:lnSpc>
                  <a:spcPts val="4078"/>
                </a:lnSpc>
              </a:pPr>
              <a:r>
                <a:rPr lang="en-US" sz="3137" dirty="0">
                  <a:solidFill>
                    <a:srgbClr val="FFFFFF"/>
                  </a:solidFill>
                  <a:latin typeface="Open Sauce Bold"/>
                </a:rPr>
                <a:t>ASSUMPTION 4</a:t>
              </a:r>
            </a:p>
          </p:txBody>
        </p:sp>
        <p:sp>
          <p:nvSpPr>
            <p:cNvPr id="15" name="TextBox 15"/>
            <p:cNvSpPr txBox="1"/>
            <p:nvPr/>
          </p:nvSpPr>
          <p:spPr>
            <a:xfrm>
              <a:off x="0" y="1101413"/>
              <a:ext cx="8285460" cy="1261877"/>
            </a:xfrm>
            <a:prstGeom prst="rect">
              <a:avLst/>
            </a:prstGeom>
          </p:spPr>
          <p:txBody>
            <a:bodyPr lIns="0" tIns="0" rIns="0" bIns="0" rtlCol="0" anchor="t">
              <a:spAutoFit/>
            </a:bodyPr>
            <a:lstStyle/>
            <a:p>
              <a:pPr>
                <a:lnSpc>
                  <a:spcPts val="3921"/>
                </a:lnSpc>
              </a:pPr>
              <a:r>
                <a:rPr lang="en-US" sz="2614" dirty="0">
                  <a:solidFill>
                    <a:srgbClr val="FFFFFF"/>
                  </a:solidFill>
                  <a:latin typeface="Open Sauce Light"/>
                </a:rPr>
                <a:t>All three warehouses have full stock available</a:t>
              </a:r>
            </a:p>
          </p:txBody>
        </p:sp>
      </p:grpSp>
      <p:sp>
        <p:nvSpPr>
          <p:cNvPr id="16" name="TextBox 16"/>
          <p:cNvSpPr txBox="1"/>
          <p:nvPr/>
        </p:nvSpPr>
        <p:spPr>
          <a:xfrm>
            <a:off x="1529101" y="5802619"/>
            <a:ext cx="1408268" cy="1254760"/>
          </a:xfrm>
          <a:prstGeom prst="rect">
            <a:avLst/>
          </a:prstGeom>
        </p:spPr>
        <p:txBody>
          <a:bodyPr lIns="0" tIns="0" rIns="0" bIns="0" rtlCol="0" anchor="t">
            <a:spAutoFit/>
          </a:bodyPr>
          <a:lstStyle/>
          <a:p>
            <a:pPr>
              <a:lnSpc>
                <a:spcPts val="9680"/>
              </a:lnSpc>
            </a:pPr>
            <a:r>
              <a:rPr lang="en-US" sz="8799" dirty="0">
                <a:solidFill>
                  <a:srgbClr val="0D355D"/>
                </a:solidFill>
                <a:latin typeface="Open Sauce Bold"/>
              </a:rPr>
              <a:t>3</a:t>
            </a:r>
          </a:p>
        </p:txBody>
      </p:sp>
      <p:grpSp>
        <p:nvGrpSpPr>
          <p:cNvPr id="17" name="Group 17"/>
          <p:cNvGrpSpPr/>
          <p:nvPr/>
        </p:nvGrpSpPr>
        <p:grpSpPr>
          <a:xfrm>
            <a:off x="2452691" y="5757567"/>
            <a:ext cx="6214095" cy="1772467"/>
            <a:chOff x="0" y="0"/>
            <a:chExt cx="8285460" cy="2363290"/>
          </a:xfrm>
        </p:grpSpPr>
        <p:sp>
          <p:nvSpPr>
            <p:cNvPr id="18" name="TextBox 18"/>
            <p:cNvSpPr txBox="1"/>
            <p:nvPr/>
          </p:nvSpPr>
          <p:spPr>
            <a:xfrm>
              <a:off x="0" y="-28575"/>
              <a:ext cx="8285460" cy="656056"/>
            </a:xfrm>
            <a:prstGeom prst="rect">
              <a:avLst/>
            </a:prstGeom>
          </p:spPr>
          <p:txBody>
            <a:bodyPr lIns="0" tIns="0" rIns="0" bIns="0" rtlCol="0" anchor="t">
              <a:spAutoFit/>
            </a:bodyPr>
            <a:lstStyle/>
            <a:p>
              <a:pPr>
                <a:lnSpc>
                  <a:spcPts val="4078"/>
                </a:lnSpc>
              </a:pPr>
              <a:r>
                <a:rPr lang="en-US" sz="3137" dirty="0">
                  <a:solidFill>
                    <a:srgbClr val="FFFFFF"/>
                  </a:solidFill>
                  <a:latin typeface="Open Sauce Bold"/>
                </a:rPr>
                <a:t>ASSUMPTION 3</a:t>
              </a:r>
            </a:p>
          </p:txBody>
        </p:sp>
        <p:sp>
          <p:nvSpPr>
            <p:cNvPr id="19" name="TextBox 19"/>
            <p:cNvSpPr txBox="1"/>
            <p:nvPr/>
          </p:nvSpPr>
          <p:spPr>
            <a:xfrm>
              <a:off x="0" y="1101413"/>
              <a:ext cx="8285460" cy="1261877"/>
            </a:xfrm>
            <a:prstGeom prst="rect">
              <a:avLst/>
            </a:prstGeom>
          </p:spPr>
          <p:txBody>
            <a:bodyPr lIns="0" tIns="0" rIns="0" bIns="0" rtlCol="0" anchor="t">
              <a:spAutoFit/>
            </a:bodyPr>
            <a:lstStyle/>
            <a:p>
              <a:pPr>
                <a:lnSpc>
                  <a:spcPts val="3921"/>
                </a:lnSpc>
              </a:pPr>
              <a:r>
                <a:rPr lang="en-US" sz="2614" dirty="0">
                  <a:solidFill>
                    <a:srgbClr val="FFFFFF"/>
                  </a:solidFill>
                  <a:latin typeface="Open Sauce Light"/>
                </a:rPr>
                <a:t>Discount coupons reduce the final payment</a:t>
              </a:r>
            </a:p>
          </p:txBody>
        </p:sp>
      </p:grpSp>
      <p:sp>
        <p:nvSpPr>
          <p:cNvPr id="20" name="AutoShape 20"/>
          <p:cNvSpPr/>
          <p:nvPr/>
        </p:nvSpPr>
        <p:spPr>
          <a:xfrm>
            <a:off x="16083171" y="8896643"/>
            <a:ext cx="2204829" cy="1390357"/>
          </a:xfrm>
          <a:prstGeom prst="rect">
            <a:avLst/>
          </a:prstGeom>
          <a:solidFill>
            <a:srgbClr val="FFFFFF"/>
          </a:solidFill>
        </p:spPr>
      </p:sp>
      <p:grpSp>
        <p:nvGrpSpPr>
          <p:cNvPr id="21" name="Group 21"/>
          <p:cNvGrpSpPr/>
          <p:nvPr/>
        </p:nvGrpSpPr>
        <p:grpSpPr>
          <a:xfrm>
            <a:off x="16698220" y="9496660"/>
            <a:ext cx="974732" cy="190323"/>
            <a:chOff x="0" y="0"/>
            <a:chExt cx="2198440" cy="429260"/>
          </a:xfrm>
        </p:grpSpPr>
        <p:sp>
          <p:nvSpPr>
            <p:cNvPr id="22" name="Freeform 22"/>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1A548F"/>
            </a:solidFill>
          </p:spPr>
        </p:sp>
      </p:grpSp>
      <p:sp>
        <p:nvSpPr>
          <p:cNvPr id="23" name="TextBox 23"/>
          <p:cNvSpPr txBox="1"/>
          <p:nvPr/>
        </p:nvSpPr>
        <p:spPr>
          <a:xfrm>
            <a:off x="7223745" y="4730074"/>
            <a:ext cx="3821460" cy="722077"/>
          </a:xfrm>
          <a:prstGeom prst="rect">
            <a:avLst/>
          </a:prstGeom>
          <a:solidFill>
            <a:schemeClr val="accent1">
              <a:lumMod val="75000"/>
            </a:schemeClr>
          </a:solidFill>
        </p:spPr>
        <p:txBody>
          <a:bodyPr lIns="0" tIns="0" rIns="0" bIns="0" rtlCol="0" anchor="t">
            <a:spAutoFit/>
          </a:bodyPr>
          <a:lstStyle/>
          <a:p>
            <a:pPr algn="ctr">
              <a:lnSpc>
                <a:spcPts val="5875"/>
              </a:lnSpc>
            </a:pPr>
            <a:r>
              <a:rPr lang="en-US" sz="4196" dirty="0">
                <a:solidFill>
                  <a:srgbClr val="FFFFFF"/>
                </a:solidFill>
                <a:latin typeface="Lato Bold"/>
              </a:rPr>
              <a:t>ASSUMPTIONS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548F"/>
        </a:solidFill>
        <a:effectLst/>
      </p:bgPr>
    </p:bg>
    <p:spTree>
      <p:nvGrpSpPr>
        <p:cNvPr id="1" name=""/>
        <p:cNvGrpSpPr/>
        <p:nvPr/>
      </p:nvGrpSpPr>
      <p:grpSpPr>
        <a:xfrm>
          <a:off x="0" y="0"/>
          <a:ext cx="0" cy="0"/>
          <a:chOff x="0" y="0"/>
          <a:chExt cx="0" cy="0"/>
        </a:xfrm>
      </p:grpSpPr>
      <p:sp>
        <p:nvSpPr>
          <p:cNvPr id="2" name="AutoShape 2"/>
          <p:cNvSpPr/>
          <p:nvPr/>
        </p:nvSpPr>
        <p:spPr>
          <a:xfrm>
            <a:off x="1529101" y="5133975"/>
            <a:ext cx="15229798" cy="0"/>
          </a:xfrm>
          <a:prstGeom prst="line">
            <a:avLst/>
          </a:prstGeom>
          <a:ln w="9525" cap="rnd">
            <a:solidFill>
              <a:srgbClr val="FFFFFF"/>
            </a:solidFill>
            <a:prstDash val="solid"/>
            <a:headEnd type="none" w="sm" len="sm"/>
            <a:tailEnd type="none" w="sm" len="sm"/>
          </a:ln>
        </p:spPr>
      </p:sp>
      <p:sp>
        <p:nvSpPr>
          <p:cNvPr id="3" name="AutoShape 3"/>
          <p:cNvSpPr/>
          <p:nvPr/>
        </p:nvSpPr>
        <p:spPr>
          <a:xfrm rot="-5400000">
            <a:off x="5557612" y="5506946"/>
            <a:ext cx="7163252" cy="0"/>
          </a:xfrm>
          <a:prstGeom prst="line">
            <a:avLst/>
          </a:prstGeom>
          <a:ln w="9525" cap="rnd">
            <a:solidFill>
              <a:srgbClr val="FFFFFF"/>
            </a:solidFill>
            <a:prstDash val="solid"/>
            <a:headEnd type="none" w="sm" len="sm"/>
            <a:tailEnd type="none" w="sm" len="sm"/>
          </a:ln>
        </p:spPr>
      </p:sp>
      <p:sp>
        <p:nvSpPr>
          <p:cNvPr id="4" name="TextBox 4"/>
          <p:cNvSpPr txBox="1"/>
          <p:nvPr/>
        </p:nvSpPr>
        <p:spPr>
          <a:xfrm>
            <a:off x="1529101" y="2015807"/>
            <a:ext cx="1408268" cy="1254760"/>
          </a:xfrm>
          <a:prstGeom prst="rect">
            <a:avLst/>
          </a:prstGeom>
        </p:spPr>
        <p:txBody>
          <a:bodyPr lIns="0" tIns="0" rIns="0" bIns="0" rtlCol="0" anchor="t">
            <a:spAutoFit/>
          </a:bodyPr>
          <a:lstStyle/>
          <a:p>
            <a:pPr>
              <a:lnSpc>
                <a:spcPts val="9680"/>
              </a:lnSpc>
            </a:pPr>
            <a:r>
              <a:rPr lang="en-US" sz="8799" dirty="0">
                <a:solidFill>
                  <a:srgbClr val="0D355D"/>
                </a:solidFill>
                <a:latin typeface="Open Sauce Bold"/>
              </a:rPr>
              <a:t>5</a:t>
            </a:r>
          </a:p>
        </p:txBody>
      </p:sp>
      <p:grpSp>
        <p:nvGrpSpPr>
          <p:cNvPr id="5" name="Group 5"/>
          <p:cNvGrpSpPr/>
          <p:nvPr/>
        </p:nvGrpSpPr>
        <p:grpSpPr>
          <a:xfrm>
            <a:off x="2452691" y="2324154"/>
            <a:ext cx="6214095" cy="1559227"/>
            <a:chOff x="0" y="0"/>
            <a:chExt cx="8285460" cy="2078969"/>
          </a:xfrm>
        </p:grpSpPr>
        <p:sp>
          <p:nvSpPr>
            <p:cNvPr id="6" name="TextBox 6"/>
            <p:cNvSpPr txBox="1"/>
            <p:nvPr/>
          </p:nvSpPr>
          <p:spPr>
            <a:xfrm>
              <a:off x="0" y="-28575"/>
              <a:ext cx="8285460" cy="580565"/>
            </a:xfrm>
            <a:prstGeom prst="rect">
              <a:avLst/>
            </a:prstGeom>
          </p:spPr>
          <p:txBody>
            <a:bodyPr lIns="0" tIns="0" rIns="0" bIns="0" rtlCol="0" anchor="t">
              <a:spAutoFit/>
            </a:bodyPr>
            <a:lstStyle/>
            <a:p>
              <a:pPr>
                <a:lnSpc>
                  <a:spcPts val="3587"/>
                </a:lnSpc>
              </a:pPr>
              <a:r>
                <a:rPr lang="en-US" sz="2759" dirty="0">
                  <a:solidFill>
                    <a:srgbClr val="FFFFFF"/>
                  </a:solidFill>
                  <a:latin typeface="Open Sauce Bold"/>
                </a:rPr>
                <a:t>ASSUMPTION 5</a:t>
              </a:r>
            </a:p>
          </p:txBody>
        </p:sp>
        <p:sp>
          <p:nvSpPr>
            <p:cNvPr id="7" name="TextBox 7"/>
            <p:cNvSpPr txBox="1"/>
            <p:nvPr/>
          </p:nvSpPr>
          <p:spPr>
            <a:xfrm>
              <a:off x="0" y="960884"/>
              <a:ext cx="8285460" cy="1118085"/>
            </a:xfrm>
            <a:prstGeom prst="rect">
              <a:avLst/>
            </a:prstGeom>
          </p:spPr>
          <p:txBody>
            <a:bodyPr lIns="0" tIns="0" rIns="0" bIns="0" rtlCol="0" anchor="t">
              <a:spAutoFit/>
            </a:bodyPr>
            <a:lstStyle/>
            <a:p>
              <a:pPr>
                <a:lnSpc>
                  <a:spcPts val="3449"/>
                </a:lnSpc>
              </a:pPr>
              <a:r>
                <a:rPr lang="en-US" sz="2299" dirty="0">
                  <a:solidFill>
                    <a:srgbClr val="FFFFFF"/>
                  </a:solidFill>
                  <a:latin typeface="Open Sauce Light"/>
                </a:rPr>
                <a:t>Google GPS Maps used to estimate distances</a:t>
              </a:r>
            </a:p>
          </p:txBody>
        </p:sp>
      </p:grpSp>
      <p:sp>
        <p:nvSpPr>
          <p:cNvPr id="8" name="TextBox 8"/>
          <p:cNvSpPr txBox="1"/>
          <p:nvPr/>
        </p:nvSpPr>
        <p:spPr>
          <a:xfrm>
            <a:off x="9946301" y="2015807"/>
            <a:ext cx="1408268" cy="1254760"/>
          </a:xfrm>
          <a:prstGeom prst="rect">
            <a:avLst/>
          </a:prstGeom>
        </p:spPr>
        <p:txBody>
          <a:bodyPr lIns="0" tIns="0" rIns="0" bIns="0" rtlCol="0" anchor="t">
            <a:spAutoFit/>
          </a:bodyPr>
          <a:lstStyle/>
          <a:p>
            <a:pPr>
              <a:lnSpc>
                <a:spcPts val="9680"/>
              </a:lnSpc>
            </a:pPr>
            <a:r>
              <a:rPr lang="en-US" sz="8799" dirty="0">
                <a:solidFill>
                  <a:srgbClr val="0D355D"/>
                </a:solidFill>
                <a:latin typeface="Open Sauce Bold"/>
              </a:rPr>
              <a:t>6</a:t>
            </a:r>
          </a:p>
        </p:txBody>
      </p:sp>
      <p:grpSp>
        <p:nvGrpSpPr>
          <p:cNvPr id="9" name="Group 9"/>
          <p:cNvGrpSpPr/>
          <p:nvPr/>
        </p:nvGrpSpPr>
        <p:grpSpPr>
          <a:xfrm>
            <a:off x="11221219" y="2324154"/>
            <a:ext cx="6038081" cy="1722262"/>
            <a:chOff x="0" y="0"/>
            <a:chExt cx="8050774" cy="2296350"/>
          </a:xfrm>
        </p:grpSpPr>
        <p:sp>
          <p:nvSpPr>
            <p:cNvPr id="10" name="TextBox 10"/>
            <p:cNvSpPr txBox="1"/>
            <p:nvPr/>
          </p:nvSpPr>
          <p:spPr>
            <a:xfrm>
              <a:off x="0" y="-28575"/>
              <a:ext cx="8050774" cy="638282"/>
            </a:xfrm>
            <a:prstGeom prst="rect">
              <a:avLst/>
            </a:prstGeom>
          </p:spPr>
          <p:txBody>
            <a:bodyPr lIns="0" tIns="0" rIns="0" bIns="0" rtlCol="0" anchor="t">
              <a:spAutoFit/>
            </a:bodyPr>
            <a:lstStyle/>
            <a:p>
              <a:pPr>
                <a:lnSpc>
                  <a:spcPts val="3962"/>
                </a:lnSpc>
              </a:pPr>
              <a:r>
                <a:rPr lang="en-US" sz="3048" dirty="0">
                  <a:solidFill>
                    <a:srgbClr val="FFFFFF"/>
                  </a:solidFill>
                  <a:latin typeface="Open Sauce Bold"/>
                </a:rPr>
                <a:t>ASSUMPTION 6</a:t>
              </a:r>
            </a:p>
          </p:txBody>
        </p:sp>
        <p:sp>
          <p:nvSpPr>
            <p:cNvPr id="11" name="TextBox 11"/>
            <p:cNvSpPr txBox="1"/>
            <p:nvPr/>
          </p:nvSpPr>
          <p:spPr>
            <a:xfrm>
              <a:off x="0" y="1068327"/>
              <a:ext cx="8050774" cy="1228022"/>
            </a:xfrm>
            <a:prstGeom prst="rect">
              <a:avLst/>
            </a:prstGeom>
          </p:spPr>
          <p:txBody>
            <a:bodyPr lIns="0" tIns="0" rIns="0" bIns="0" rtlCol="0" anchor="t">
              <a:spAutoFit/>
            </a:bodyPr>
            <a:lstStyle/>
            <a:p>
              <a:pPr>
                <a:lnSpc>
                  <a:spcPts val="3810"/>
                </a:lnSpc>
              </a:pPr>
              <a:r>
                <a:rPr lang="en-US" sz="2540" dirty="0">
                  <a:solidFill>
                    <a:srgbClr val="FFFFFF"/>
                  </a:solidFill>
                  <a:latin typeface="Open Sauce Light"/>
                </a:rPr>
                <a:t>2-3 days to package orders prior to delivery.</a:t>
              </a:r>
            </a:p>
          </p:txBody>
        </p:sp>
      </p:grpSp>
      <p:sp>
        <p:nvSpPr>
          <p:cNvPr id="12" name="TextBox 12"/>
          <p:cNvSpPr txBox="1"/>
          <p:nvPr/>
        </p:nvSpPr>
        <p:spPr>
          <a:xfrm>
            <a:off x="9812951" y="5802619"/>
            <a:ext cx="1408268" cy="1254760"/>
          </a:xfrm>
          <a:prstGeom prst="rect">
            <a:avLst/>
          </a:prstGeom>
        </p:spPr>
        <p:txBody>
          <a:bodyPr lIns="0" tIns="0" rIns="0" bIns="0" rtlCol="0" anchor="t">
            <a:spAutoFit/>
          </a:bodyPr>
          <a:lstStyle/>
          <a:p>
            <a:pPr algn="ctr">
              <a:lnSpc>
                <a:spcPts val="9680"/>
              </a:lnSpc>
            </a:pPr>
            <a:r>
              <a:rPr lang="en-US" sz="8799" dirty="0">
                <a:solidFill>
                  <a:srgbClr val="0D355D"/>
                </a:solidFill>
                <a:latin typeface="Open Sauce Bold"/>
              </a:rPr>
              <a:t>8</a:t>
            </a:r>
          </a:p>
        </p:txBody>
      </p:sp>
      <p:grpSp>
        <p:nvGrpSpPr>
          <p:cNvPr id="13" name="Group 13"/>
          <p:cNvGrpSpPr/>
          <p:nvPr/>
        </p:nvGrpSpPr>
        <p:grpSpPr>
          <a:xfrm>
            <a:off x="11045205" y="5757567"/>
            <a:ext cx="6214095" cy="1772467"/>
            <a:chOff x="0" y="0"/>
            <a:chExt cx="8285460" cy="2363290"/>
          </a:xfrm>
        </p:grpSpPr>
        <p:sp>
          <p:nvSpPr>
            <p:cNvPr id="14" name="TextBox 14"/>
            <p:cNvSpPr txBox="1"/>
            <p:nvPr/>
          </p:nvSpPr>
          <p:spPr>
            <a:xfrm>
              <a:off x="0" y="-28575"/>
              <a:ext cx="8285460" cy="656056"/>
            </a:xfrm>
            <a:prstGeom prst="rect">
              <a:avLst/>
            </a:prstGeom>
          </p:spPr>
          <p:txBody>
            <a:bodyPr lIns="0" tIns="0" rIns="0" bIns="0" rtlCol="0" anchor="t">
              <a:spAutoFit/>
            </a:bodyPr>
            <a:lstStyle/>
            <a:p>
              <a:pPr>
                <a:lnSpc>
                  <a:spcPts val="4078"/>
                </a:lnSpc>
              </a:pPr>
              <a:r>
                <a:rPr lang="en-US" sz="3137" dirty="0">
                  <a:solidFill>
                    <a:srgbClr val="FFFFFF"/>
                  </a:solidFill>
                  <a:latin typeface="Open Sauce Bold"/>
                </a:rPr>
                <a:t>ASSUMPTION 8</a:t>
              </a:r>
            </a:p>
          </p:txBody>
        </p:sp>
        <p:sp>
          <p:nvSpPr>
            <p:cNvPr id="15" name="TextBox 15"/>
            <p:cNvSpPr txBox="1"/>
            <p:nvPr/>
          </p:nvSpPr>
          <p:spPr>
            <a:xfrm>
              <a:off x="0" y="1101413"/>
              <a:ext cx="8285460" cy="1261877"/>
            </a:xfrm>
            <a:prstGeom prst="rect">
              <a:avLst/>
            </a:prstGeom>
          </p:spPr>
          <p:txBody>
            <a:bodyPr lIns="0" tIns="0" rIns="0" bIns="0" rtlCol="0" anchor="t">
              <a:spAutoFit/>
            </a:bodyPr>
            <a:lstStyle/>
            <a:p>
              <a:pPr>
                <a:lnSpc>
                  <a:spcPts val="3921"/>
                </a:lnSpc>
              </a:pPr>
              <a:r>
                <a:rPr lang="en-US" sz="2614" dirty="0">
                  <a:solidFill>
                    <a:srgbClr val="FFFFFF"/>
                  </a:solidFill>
                  <a:latin typeface="Open Sauce Light"/>
                </a:rPr>
                <a:t>Parcels expected to arrive at customers location after 2 days</a:t>
              </a:r>
            </a:p>
          </p:txBody>
        </p:sp>
      </p:grpSp>
      <p:sp>
        <p:nvSpPr>
          <p:cNvPr id="16" name="TextBox 16"/>
          <p:cNvSpPr txBox="1"/>
          <p:nvPr/>
        </p:nvSpPr>
        <p:spPr>
          <a:xfrm>
            <a:off x="1529101" y="5802619"/>
            <a:ext cx="1408268" cy="1254760"/>
          </a:xfrm>
          <a:prstGeom prst="rect">
            <a:avLst/>
          </a:prstGeom>
        </p:spPr>
        <p:txBody>
          <a:bodyPr lIns="0" tIns="0" rIns="0" bIns="0" rtlCol="0" anchor="t">
            <a:spAutoFit/>
          </a:bodyPr>
          <a:lstStyle/>
          <a:p>
            <a:pPr>
              <a:lnSpc>
                <a:spcPts val="9680"/>
              </a:lnSpc>
            </a:pPr>
            <a:r>
              <a:rPr lang="en-US" sz="8799" dirty="0">
                <a:solidFill>
                  <a:srgbClr val="0D355D"/>
                </a:solidFill>
                <a:latin typeface="Open Sauce Bold"/>
              </a:rPr>
              <a:t>7</a:t>
            </a:r>
          </a:p>
        </p:txBody>
      </p:sp>
      <p:grpSp>
        <p:nvGrpSpPr>
          <p:cNvPr id="17" name="Group 17"/>
          <p:cNvGrpSpPr/>
          <p:nvPr/>
        </p:nvGrpSpPr>
        <p:grpSpPr>
          <a:xfrm>
            <a:off x="2452691" y="5757567"/>
            <a:ext cx="6214095" cy="1772467"/>
            <a:chOff x="0" y="0"/>
            <a:chExt cx="8285460" cy="2363290"/>
          </a:xfrm>
        </p:grpSpPr>
        <p:sp>
          <p:nvSpPr>
            <p:cNvPr id="18" name="TextBox 18"/>
            <p:cNvSpPr txBox="1"/>
            <p:nvPr/>
          </p:nvSpPr>
          <p:spPr>
            <a:xfrm>
              <a:off x="0" y="-28575"/>
              <a:ext cx="8285460" cy="656056"/>
            </a:xfrm>
            <a:prstGeom prst="rect">
              <a:avLst/>
            </a:prstGeom>
          </p:spPr>
          <p:txBody>
            <a:bodyPr lIns="0" tIns="0" rIns="0" bIns="0" rtlCol="0" anchor="t">
              <a:spAutoFit/>
            </a:bodyPr>
            <a:lstStyle/>
            <a:p>
              <a:pPr>
                <a:lnSpc>
                  <a:spcPts val="4078"/>
                </a:lnSpc>
              </a:pPr>
              <a:r>
                <a:rPr lang="en-US" sz="3137" dirty="0">
                  <a:solidFill>
                    <a:srgbClr val="FFFFFF"/>
                  </a:solidFill>
                  <a:latin typeface="Open Sauce Bold"/>
                </a:rPr>
                <a:t>ASSUMPTION 7</a:t>
              </a:r>
            </a:p>
          </p:txBody>
        </p:sp>
        <p:sp>
          <p:nvSpPr>
            <p:cNvPr id="19" name="TextBox 19"/>
            <p:cNvSpPr txBox="1"/>
            <p:nvPr/>
          </p:nvSpPr>
          <p:spPr>
            <a:xfrm>
              <a:off x="0" y="1101413"/>
              <a:ext cx="8285460" cy="1261877"/>
            </a:xfrm>
            <a:prstGeom prst="rect">
              <a:avLst/>
            </a:prstGeom>
          </p:spPr>
          <p:txBody>
            <a:bodyPr lIns="0" tIns="0" rIns="0" bIns="0" rtlCol="0" anchor="t">
              <a:spAutoFit/>
            </a:bodyPr>
            <a:lstStyle/>
            <a:p>
              <a:pPr>
                <a:lnSpc>
                  <a:spcPts val="3921"/>
                </a:lnSpc>
              </a:pPr>
              <a:r>
                <a:rPr lang="en-US" sz="2614" dirty="0">
                  <a:solidFill>
                    <a:srgbClr val="FFFFFF"/>
                  </a:solidFill>
                  <a:latin typeface="Open Sauce Light"/>
                </a:rPr>
                <a:t>The weight of the parcels are not considered</a:t>
              </a:r>
            </a:p>
          </p:txBody>
        </p:sp>
      </p:grpSp>
      <p:sp>
        <p:nvSpPr>
          <p:cNvPr id="20" name="AutoShape 20"/>
          <p:cNvSpPr/>
          <p:nvPr/>
        </p:nvSpPr>
        <p:spPr>
          <a:xfrm>
            <a:off x="16083171" y="8896643"/>
            <a:ext cx="2204829" cy="1390357"/>
          </a:xfrm>
          <a:prstGeom prst="rect">
            <a:avLst/>
          </a:prstGeom>
          <a:solidFill>
            <a:srgbClr val="FFFFFF"/>
          </a:solidFill>
        </p:spPr>
      </p:sp>
      <p:grpSp>
        <p:nvGrpSpPr>
          <p:cNvPr id="21" name="Group 21"/>
          <p:cNvGrpSpPr/>
          <p:nvPr/>
        </p:nvGrpSpPr>
        <p:grpSpPr>
          <a:xfrm>
            <a:off x="16698220" y="9496660"/>
            <a:ext cx="974732" cy="190323"/>
            <a:chOff x="0" y="0"/>
            <a:chExt cx="2198440" cy="429260"/>
          </a:xfrm>
        </p:grpSpPr>
        <p:sp>
          <p:nvSpPr>
            <p:cNvPr id="22" name="Freeform 22"/>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1A548F"/>
            </a:solidFill>
          </p:spPr>
        </p:sp>
      </p:grpSp>
      <p:sp>
        <p:nvSpPr>
          <p:cNvPr id="23" name="TextBox 23"/>
          <p:cNvSpPr txBox="1"/>
          <p:nvPr/>
        </p:nvSpPr>
        <p:spPr>
          <a:xfrm>
            <a:off x="7223745" y="4730074"/>
            <a:ext cx="3821460" cy="722077"/>
          </a:xfrm>
          <a:prstGeom prst="rect">
            <a:avLst/>
          </a:prstGeom>
          <a:solidFill>
            <a:schemeClr val="accent1">
              <a:lumMod val="75000"/>
            </a:schemeClr>
          </a:solidFill>
        </p:spPr>
        <p:txBody>
          <a:bodyPr lIns="0" tIns="0" rIns="0" bIns="0" rtlCol="0" anchor="t">
            <a:spAutoFit/>
          </a:bodyPr>
          <a:lstStyle/>
          <a:p>
            <a:pPr algn="ctr">
              <a:lnSpc>
                <a:spcPts val="5875"/>
              </a:lnSpc>
            </a:pPr>
            <a:r>
              <a:rPr lang="en-US" sz="4196" dirty="0">
                <a:solidFill>
                  <a:srgbClr val="FFFFFF"/>
                </a:solidFill>
                <a:latin typeface="Lato Bold"/>
              </a:rPr>
              <a:t>ASSUMPTIONS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8322" r="27649"/>
          <a:stretch>
            <a:fillRect/>
          </a:stretch>
        </p:blipFill>
        <p:spPr>
          <a:xfrm>
            <a:off x="13102326" y="0"/>
            <a:ext cx="4933586" cy="10287000"/>
          </a:xfrm>
          <a:prstGeom prst="rect">
            <a:avLst/>
          </a:prstGeom>
        </p:spPr>
      </p:pic>
      <p:sp>
        <p:nvSpPr>
          <p:cNvPr id="3" name="AutoShape 3"/>
          <p:cNvSpPr/>
          <p:nvPr/>
        </p:nvSpPr>
        <p:spPr>
          <a:xfrm>
            <a:off x="16107308" y="8486573"/>
            <a:ext cx="1928604" cy="1733776"/>
          </a:xfrm>
          <a:prstGeom prst="rect">
            <a:avLst/>
          </a:prstGeom>
          <a:solidFill>
            <a:srgbClr val="1A548F"/>
          </a:solidFill>
        </p:spPr>
      </p:sp>
      <p:grpSp>
        <p:nvGrpSpPr>
          <p:cNvPr id="4" name="Group 4"/>
          <p:cNvGrpSpPr/>
          <p:nvPr/>
        </p:nvGrpSpPr>
        <p:grpSpPr>
          <a:xfrm>
            <a:off x="16584244" y="9258300"/>
            <a:ext cx="974732" cy="190323"/>
            <a:chOff x="0" y="0"/>
            <a:chExt cx="2198440" cy="429260"/>
          </a:xfrm>
        </p:grpSpPr>
        <p:sp>
          <p:nvSpPr>
            <p:cNvPr id="5" name="Freeform 5"/>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grpSp>
        <p:nvGrpSpPr>
          <p:cNvPr id="6" name="Group 6"/>
          <p:cNvGrpSpPr/>
          <p:nvPr/>
        </p:nvGrpSpPr>
        <p:grpSpPr>
          <a:xfrm>
            <a:off x="854078" y="1028700"/>
            <a:ext cx="12030896" cy="1765672"/>
            <a:chOff x="0" y="0"/>
            <a:chExt cx="16041194" cy="2354229"/>
          </a:xfrm>
        </p:grpSpPr>
        <p:sp>
          <p:nvSpPr>
            <p:cNvPr id="7" name="TextBox 7"/>
            <p:cNvSpPr txBox="1"/>
            <p:nvPr/>
          </p:nvSpPr>
          <p:spPr>
            <a:xfrm>
              <a:off x="0" y="-57150"/>
              <a:ext cx="16041194" cy="1346134"/>
            </a:xfrm>
            <a:prstGeom prst="rect">
              <a:avLst/>
            </a:prstGeom>
          </p:spPr>
          <p:txBody>
            <a:bodyPr lIns="0" tIns="0" rIns="0" bIns="0" rtlCol="0" anchor="t">
              <a:spAutoFit/>
            </a:bodyPr>
            <a:lstStyle/>
            <a:p>
              <a:pPr>
                <a:lnSpc>
                  <a:spcPts val="8292"/>
                </a:lnSpc>
              </a:pPr>
              <a:r>
                <a:rPr lang="en-US" sz="6378" dirty="0">
                  <a:solidFill>
                    <a:srgbClr val="000000"/>
                  </a:solidFill>
                  <a:latin typeface="Open Sauce"/>
                </a:rPr>
                <a:t>Newspaper Inventory Problem</a:t>
              </a:r>
            </a:p>
          </p:txBody>
        </p:sp>
        <p:sp>
          <p:nvSpPr>
            <p:cNvPr id="8" name="TextBox 8"/>
            <p:cNvSpPr txBox="1"/>
            <p:nvPr/>
          </p:nvSpPr>
          <p:spPr>
            <a:xfrm>
              <a:off x="0" y="1799460"/>
              <a:ext cx="16041194" cy="554769"/>
            </a:xfrm>
            <a:prstGeom prst="rect">
              <a:avLst/>
            </a:prstGeom>
          </p:spPr>
          <p:txBody>
            <a:bodyPr lIns="0" tIns="0" rIns="0" bIns="0" rtlCol="0" anchor="t">
              <a:spAutoFit/>
            </a:bodyPr>
            <a:lstStyle/>
            <a:p>
              <a:pPr>
                <a:lnSpc>
                  <a:spcPts val="3427"/>
                </a:lnSpc>
              </a:pPr>
              <a:r>
                <a:rPr lang="en-US" sz="2636" dirty="0">
                  <a:solidFill>
                    <a:srgbClr val="A8A8A8"/>
                  </a:solidFill>
                  <a:latin typeface="Open Sauce"/>
                </a:rPr>
                <a:t> </a:t>
              </a:r>
            </a:p>
          </p:txBody>
        </p:sp>
      </p:grpSp>
      <p:sp>
        <p:nvSpPr>
          <p:cNvPr id="9" name="TextBox 9"/>
          <p:cNvSpPr txBox="1"/>
          <p:nvPr/>
        </p:nvSpPr>
        <p:spPr>
          <a:xfrm>
            <a:off x="854078" y="2208172"/>
            <a:ext cx="12030896" cy="2935328"/>
          </a:xfrm>
          <a:prstGeom prst="rect">
            <a:avLst/>
          </a:prstGeom>
        </p:spPr>
        <p:txBody>
          <a:bodyPr lIns="0" tIns="0" rIns="0" bIns="0" rtlCol="0" anchor="t">
            <a:spAutoFit/>
          </a:bodyPr>
          <a:lstStyle/>
          <a:p>
            <a:pPr>
              <a:lnSpc>
                <a:spcPts val="4674"/>
              </a:lnSpc>
            </a:pPr>
            <a:r>
              <a:rPr lang="en-US" sz="3116" dirty="0">
                <a:solidFill>
                  <a:srgbClr val="000000"/>
                </a:solidFill>
                <a:latin typeface="Open Sauce Light"/>
              </a:rPr>
              <a:t>Problem:</a:t>
            </a:r>
          </a:p>
          <a:p>
            <a:pPr>
              <a:lnSpc>
                <a:spcPts val="4674"/>
              </a:lnSpc>
            </a:pPr>
            <a:r>
              <a:rPr lang="en-US" sz="3116" dirty="0">
                <a:solidFill>
                  <a:srgbClr val="000000"/>
                </a:solidFill>
                <a:latin typeface="Open Sauce Light"/>
              </a:rPr>
              <a:t>*Bundles bought: 33 cents a paper</a:t>
            </a:r>
          </a:p>
          <a:p>
            <a:pPr>
              <a:lnSpc>
                <a:spcPts val="4674"/>
              </a:lnSpc>
            </a:pPr>
            <a:r>
              <a:rPr lang="en-US" sz="3116" dirty="0">
                <a:solidFill>
                  <a:srgbClr val="000000"/>
                </a:solidFill>
                <a:latin typeface="Open Sauce Light"/>
              </a:rPr>
              <a:t>*Bundles sold 50 cents per paper. </a:t>
            </a:r>
          </a:p>
          <a:p>
            <a:pPr>
              <a:lnSpc>
                <a:spcPts val="4674"/>
              </a:lnSpc>
            </a:pPr>
            <a:r>
              <a:rPr lang="en-US" sz="3116" dirty="0">
                <a:solidFill>
                  <a:srgbClr val="000000"/>
                </a:solidFill>
                <a:latin typeface="Open Sauce Light"/>
              </a:rPr>
              <a:t>*Leftover paper sold 5 cents each. </a:t>
            </a:r>
          </a:p>
          <a:p>
            <a:pPr>
              <a:lnSpc>
                <a:spcPts val="4674"/>
              </a:lnSpc>
            </a:pPr>
            <a:r>
              <a:rPr lang="en-US" sz="3116" dirty="0">
                <a:solidFill>
                  <a:srgbClr val="000000"/>
                </a:solidFill>
                <a:latin typeface="Open Sauce Light"/>
              </a:rPr>
              <a:t>*Paper sold on three types of days: good, fair and poor.</a:t>
            </a:r>
          </a:p>
        </p:txBody>
      </p:sp>
      <p:sp>
        <p:nvSpPr>
          <p:cNvPr id="10" name="TextBox 10"/>
          <p:cNvSpPr txBox="1"/>
          <p:nvPr/>
        </p:nvSpPr>
        <p:spPr>
          <a:xfrm>
            <a:off x="854078" y="5775306"/>
            <a:ext cx="12030896" cy="4511694"/>
          </a:xfrm>
          <a:prstGeom prst="rect">
            <a:avLst/>
          </a:prstGeom>
        </p:spPr>
        <p:txBody>
          <a:bodyPr lIns="0" tIns="0" rIns="0" bIns="0" rtlCol="0" anchor="t">
            <a:spAutoFit/>
          </a:bodyPr>
          <a:lstStyle/>
          <a:p>
            <a:pPr>
              <a:lnSpc>
                <a:spcPts val="4624"/>
              </a:lnSpc>
            </a:pPr>
            <a:r>
              <a:rPr lang="en-US" sz="3082" dirty="0">
                <a:solidFill>
                  <a:srgbClr val="000000"/>
                </a:solidFill>
                <a:latin typeface="Open Sauce Light"/>
              </a:rPr>
              <a:t>Solution: </a:t>
            </a:r>
          </a:p>
          <a:p>
            <a:pPr>
              <a:lnSpc>
                <a:spcPts val="4624"/>
              </a:lnSpc>
            </a:pPr>
            <a:r>
              <a:rPr lang="en-US" sz="3082" dirty="0">
                <a:solidFill>
                  <a:srgbClr val="000000"/>
                </a:solidFill>
                <a:latin typeface="Open Sauce Light"/>
              </a:rPr>
              <a:t>*Determines the optimal number of paper to purchase on a type of day and profits of sales</a:t>
            </a:r>
          </a:p>
          <a:p>
            <a:pPr>
              <a:lnSpc>
                <a:spcPts val="4624"/>
              </a:lnSpc>
            </a:pPr>
            <a:r>
              <a:rPr lang="en-US" sz="3082" dirty="0">
                <a:solidFill>
                  <a:srgbClr val="000000"/>
                </a:solidFill>
                <a:latin typeface="Open Sauce Light"/>
              </a:rPr>
              <a:t>*simulation the results for 10 days</a:t>
            </a:r>
          </a:p>
          <a:p>
            <a:pPr>
              <a:lnSpc>
                <a:spcPts val="4324"/>
              </a:lnSpc>
            </a:pPr>
            <a:r>
              <a:rPr lang="en-US" sz="2882" dirty="0">
                <a:solidFill>
                  <a:srgbClr val="000000"/>
                </a:solidFill>
                <a:latin typeface="Open Sauce Light"/>
              </a:rPr>
              <a:t>ItsNowOrNever (2016) System Modeling and Simultion: Newspaper Seller’s Problem. India: Youtube.com. Available at: https://www.youtube.com/watch?v=OH8MRT8eqRI.</a:t>
            </a:r>
          </a:p>
          <a:p>
            <a:pPr>
              <a:lnSpc>
                <a:spcPts val="4624"/>
              </a:lnSpc>
            </a:pPr>
            <a:endParaRPr lang="en-US" sz="2882" dirty="0">
              <a:solidFill>
                <a:srgbClr val="000000"/>
              </a:solidFill>
              <a:latin typeface="Open Sauce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0645" r="5720"/>
          <a:stretch>
            <a:fillRect/>
          </a:stretch>
        </p:blipFill>
        <p:spPr>
          <a:xfrm>
            <a:off x="12504956" y="0"/>
            <a:ext cx="5571116" cy="10287000"/>
          </a:xfrm>
          <a:prstGeom prst="rect">
            <a:avLst/>
          </a:prstGeom>
        </p:spPr>
      </p:pic>
      <p:sp>
        <p:nvSpPr>
          <p:cNvPr id="3" name="AutoShape 3"/>
          <p:cNvSpPr/>
          <p:nvPr/>
        </p:nvSpPr>
        <p:spPr>
          <a:xfrm>
            <a:off x="16147468" y="8553224"/>
            <a:ext cx="1928604" cy="1733776"/>
          </a:xfrm>
          <a:prstGeom prst="rect">
            <a:avLst/>
          </a:prstGeom>
          <a:solidFill>
            <a:srgbClr val="1A548F"/>
          </a:solidFill>
        </p:spPr>
      </p:sp>
      <p:grpSp>
        <p:nvGrpSpPr>
          <p:cNvPr id="4" name="Group 4"/>
          <p:cNvGrpSpPr/>
          <p:nvPr/>
        </p:nvGrpSpPr>
        <p:grpSpPr>
          <a:xfrm>
            <a:off x="16624404" y="9324951"/>
            <a:ext cx="974732" cy="190323"/>
            <a:chOff x="0" y="0"/>
            <a:chExt cx="2198440" cy="429260"/>
          </a:xfrm>
        </p:grpSpPr>
        <p:sp>
          <p:nvSpPr>
            <p:cNvPr id="5" name="Freeform 5"/>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grpSp>
        <p:nvGrpSpPr>
          <p:cNvPr id="6" name="Group 6"/>
          <p:cNvGrpSpPr/>
          <p:nvPr/>
        </p:nvGrpSpPr>
        <p:grpSpPr>
          <a:xfrm>
            <a:off x="854078" y="1028700"/>
            <a:ext cx="11270102" cy="2813422"/>
            <a:chOff x="0" y="0"/>
            <a:chExt cx="15026802" cy="3751229"/>
          </a:xfrm>
        </p:grpSpPr>
        <p:sp>
          <p:nvSpPr>
            <p:cNvPr id="7" name="TextBox 7"/>
            <p:cNvSpPr txBox="1"/>
            <p:nvPr/>
          </p:nvSpPr>
          <p:spPr>
            <a:xfrm>
              <a:off x="0" y="-57150"/>
              <a:ext cx="15026802" cy="2743134"/>
            </a:xfrm>
            <a:prstGeom prst="rect">
              <a:avLst/>
            </a:prstGeom>
          </p:spPr>
          <p:txBody>
            <a:bodyPr lIns="0" tIns="0" rIns="0" bIns="0" rtlCol="0" anchor="t">
              <a:spAutoFit/>
            </a:bodyPr>
            <a:lstStyle/>
            <a:p>
              <a:pPr>
                <a:lnSpc>
                  <a:spcPts val="8292"/>
                </a:lnSpc>
              </a:pPr>
              <a:r>
                <a:rPr lang="en-US" sz="6378" dirty="0">
                  <a:solidFill>
                    <a:srgbClr val="000000"/>
                  </a:solidFill>
                  <a:latin typeface="Open Sauce"/>
                </a:rPr>
                <a:t>Preservation Inventory Control System</a:t>
              </a:r>
            </a:p>
          </p:txBody>
        </p:sp>
        <p:sp>
          <p:nvSpPr>
            <p:cNvPr id="8" name="TextBox 8"/>
            <p:cNvSpPr txBox="1"/>
            <p:nvPr/>
          </p:nvSpPr>
          <p:spPr>
            <a:xfrm>
              <a:off x="0" y="3196460"/>
              <a:ext cx="15026802" cy="554769"/>
            </a:xfrm>
            <a:prstGeom prst="rect">
              <a:avLst/>
            </a:prstGeom>
          </p:spPr>
          <p:txBody>
            <a:bodyPr lIns="0" tIns="0" rIns="0" bIns="0" rtlCol="0" anchor="t">
              <a:spAutoFit/>
            </a:bodyPr>
            <a:lstStyle/>
            <a:p>
              <a:pPr>
                <a:lnSpc>
                  <a:spcPts val="3427"/>
                </a:lnSpc>
              </a:pPr>
              <a:r>
                <a:rPr lang="en-US" sz="2636" dirty="0">
                  <a:solidFill>
                    <a:srgbClr val="A8A8A8"/>
                  </a:solidFill>
                  <a:latin typeface="Open Sauce"/>
                </a:rPr>
                <a:t> </a:t>
              </a:r>
            </a:p>
          </p:txBody>
        </p:sp>
      </p:grpSp>
      <p:sp>
        <p:nvSpPr>
          <p:cNvPr id="9" name="TextBox 9"/>
          <p:cNvSpPr txBox="1"/>
          <p:nvPr/>
        </p:nvSpPr>
        <p:spPr>
          <a:xfrm>
            <a:off x="701678" y="3119848"/>
            <a:ext cx="12183296" cy="3273540"/>
          </a:xfrm>
          <a:prstGeom prst="rect">
            <a:avLst/>
          </a:prstGeom>
        </p:spPr>
        <p:txBody>
          <a:bodyPr lIns="0" tIns="0" rIns="0" bIns="0" rtlCol="0" anchor="t">
            <a:spAutoFit/>
          </a:bodyPr>
          <a:lstStyle/>
          <a:p>
            <a:pPr>
              <a:lnSpc>
                <a:spcPts val="3702"/>
              </a:lnSpc>
            </a:pPr>
            <a:r>
              <a:rPr lang="en-US" sz="2468" dirty="0">
                <a:solidFill>
                  <a:srgbClr val="000000"/>
                </a:solidFill>
                <a:latin typeface="Open Sauce Light"/>
              </a:rPr>
              <a:t>Problem:</a:t>
            </a:r>
          </a:p>
          <a:p>
            <a:pPr>
              <a:lnSpc>
                <a:spcPts val="3702"/>
              </a:lnSpc>
            </a:pPr>
            <a:r>
              <a:rPr lang="en-US" sz="2468" dirty="0">
                <a:solidFill>
                  <a:srgbClr val="000000"/>
                </a:solidFill>
                <a:latin typeface="Open Sauce Light"/>
              </a:rPr>
              <a:t>*issue of product preservation to measure non-instantaneous deterioration of products.</a:t>
            </a:r>
          </a:p>
          <a:p>
            <a:pPr>
              <a:lnSpc>
                <a:spcPts val="3702"/>
              </a:lnSpc>
            </a:pPr>
            <a:r>
              <a:rPr lang="en-US" sz="2468" dirty="0">
                <a:solidFill>
                  <a:srgbClr val="000000"/>
                </a:solidFill>
                <a:latin typeface="Open Sauce Light"/>
              </a:rPr>
              <a:t>*swarm optimisation QPSO algorithm used</a:t>
            </a:r>
          </a:p>
          <a:p>
            <a:pPr>
              <a:lnSpc>
                <a:spcPts val="3702"/>
              </a:lnSpc>
            </a:pPr>
            <a:r>
              <a:rPr lang="en-US" sz="2468" dirty="0">
                <a:solidFill>
                  <a:srgbClr val="000000"/>
                </a:solidFill>
                <a:latin typeface="Open Sauce Light"/>
              </a:rPr>
              <a:t>*demand of product dependent on selling price of product</a:t>
            </a:r>
          </a:p>
          <a:p>
            <a:pPr>
              <a:lnSpc>
                <a:spcPts val="3702"/>
              </a:lnSpc>
            </a:pPr>
            <a:r>
              <a:rPr lang="en-US" sz="2468" dirty="0">
                <a:solidFill>
                  <a:srgbClr val="000000"/>
                </a:solidFill>
                <a:latin typeface="Open Sauce Light"/>
              </a:rPr>
              <a:t>*high profit produced are indirectly proportional to the cost preservation.</a:t>
            </a:r>
          </a:p>
          <a:p>
            <a:pPr>
              <a:lnSpc>
                <a:spcPts val="3702"/>
              </a:lnSpc>
            </a:pPr>
            <a:endParaRPr lang="en-US" sz="2468" dirty="0">
              <a:solidFill>
                <a:srgbClr val="000000"/>
              </a:solidFill>
              <a:latin typeface="Open Sauce Light"/>
            </a:endParaRPr>
          </a:p>
        </p:txBody>
      </p:sp>
      <p:sp>
        <p:nvSpPr>
          <p:cNvPr id="10" name="TextBox 10"/>
          <p:cNvSpPr txBox="1"/>
          <p:nvPr/>
        </p:nvSpPr>
        <p:spPr>
          <a:xfrm>
            <a:off x="701678" y="6326713"/>
            <a:ext cx="12335696" cy="3783280"/>
          </a:xfrm>
          <a:prstGeom prst="rect">
            <a:avLst/>
          </a:prstGeom>
        </p:spPr>
        <p:txBody>
          <a:bodyPr lIns="0" tIns="0" rIns="0" bIns="0" rtlCol="0" anchor="t">
            <a:spAutoFit/>
          </a:bodyPr>
          <a:lstStyle/>
          <a:p>
            <a:pPr>
              <a:lnSpc>
                <a:spcPts val="4053"/>
              </a:lnSpc>
            </a:pPr>
            <a:r>
              <a:rPr lang="en-US" sz="2702" dirty="0">
                <a:solidFill>
                  <a:srgbClr val="000000"/>
                </a:solidFill>
                <a:latin typeface="Open Sauce Light"/>
              </a:rPr>
              <a:t>Solution: </a:t>
            </a:r>
          </a:p>
          <a:p>
            <a:pPr>
              <a:lnSpc>
                <a:spcPts val="4053"/>
              </a:lnSpc>
            </a:pPr>
            <a:r>
              <a:rPr lang="en-US" sz="2702" dirty="0">
                <a:solidFill>
                  <a:srgbClr val="000000"/>
                </a:solidFill>
                <a:latin typeface="Open Sauce Light"/>
              </a:rPr>
              <a:t>*sell products as early as possible - reducing cost of preservation and increasing profits</a:t>
            </a:r>
          </a:p>
          <a:p>
            <a:pPr>
              <a:lnSpc>
                <a:spcPts val="3433"/>
              </a:lnSpc>
            </a:pPr>
            <a:r>
              <a:rPr lang="en-US" sz="2289" dirty="0">
                <a:solidFill>
                  <a:srgbClr val="000000"/>
                </a:solidFill>
                <a:latin typeface="Open Sauce Light"/>
              </a:rPr>
              <a:t>SubhashChandra Das, A. M. Z. (2020) ‘An application of preservation technology in inventory control system with price dependent demand and partial backlogging’, Alexandria Engineering Journal. Available at: https://www.sciencedirect.com/science/article/pii/S1110016820301058.</a:t>
            </a:r>
          </a:p>
          <a:p>
            <a:pPr>
              <a:lnSpc>
                <a:spcPts val="4053"/>
              </a:lnSpc>
            </a:pPr>
            <a:endParaRPr lang="en-US" sz="2289" dirty="0">
              <a:solidFill>
                <a:srgbClr val="000000"/>
              </a:solidFill>
              <a:latin typeface="Open Sauce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61910" y="-163327"/>
            <a:ext cx="5114269" cy="10596688"/>
            <a:chOff x="0" y="0"/>
            <a:chExt cx="6819025" cy="14128917"/>
          </a:xfrm>
        </p:grpSpPr>
        <p:pic>
          <p:nvPicPr>
            <p:cNvPr id="3" name="Picture 3"/>
            <p:cNvPicPr>
              <a:picLocks noChangeAspect="1"/>
            </p:cNvPicPr>
            <p:nvPr/>
          </p:nvPicPr>
          <p:blipFill>
            <a:blip r:embed="rId3"/>
            <a:srcRect l="3887" t="3821" r="26484"/>
            <a:stretch>
              <a:fillRect/>
            </a:stretch>
          </p:blipFill>
          <p:spPr>
            <a:xfrm>
              <a:off x="0" y="0"/>
              <a:ext cx="6819025" cy="14128917"/>
            </a:xfrm>
            <a:prstGeom prst="rect">
              <a:avLst/>
            </a:prstGeom>
          </p:spPr>
        </p:pic>
      </p:grpSp>
      <p:sp>
        <p:nvSpPr>
          <p:cNvPr id="4" name="AutoShape 4"/>
          <p:cNvSpPr/>
          <p:nvPr/>
        </p:nvSpPr>
        <p:spPr>
          <a:xfrm>
            <a:off x="13361910" y="8581735"/>
            <a:ext cx="1928604" cy="1733776"/>
          </a:xfrm>
          <a:prstGeom prst="rect">
            <a:avLst/>
          </a:prstGeom>
          <a:solidFill>
            <a:srgbClr val="1A548F"/>
          </a:solidFill>
        </p:spPr>
      </p:sp>
      <p:grpSp>
        <p:nvGrpSpPr>
          <p:cNvPr id="5" name="Group 5"/>
          <p:cNvGrpSpPr/>
          <p:nvPr/>
        </p:nvGrpSpPr>
        <p:grpSpPr>
          <a:xfrm>
            <a:off x="13838846" y="9258300"/>
            <a:ext cx="974732" cy="190323"/>
            <a:chOff x="0" y="0"/>
            <a:chExt cx="2198440" cy="429260"/>
          </a:xfrm>
        </p:grpSpPr>
        <p:sp>
          <p:nvSpPr>
            <p:cNvPr id="6" name="Freeform 6"/>
            <p:cNvSpPr/>
            <p:nvPr/>
          </p:nvSpPr>
          <p:spPr>
            <a:xfrm>
              <a:off x="0" y="-5080"/>
              <a:ext cx="2198441" cy="434340"/>
            </a:xfrm>
            <a:custGeom>
              <a:avLst/>
              <a:gdLst/>
              <a:ahLst/>
              <a:cxnLst/>
              <a:rect l="l" t="t" r="r" b="b"/>
              <a:pathLst>
                <a:path w="2198441" h="434340">
                  <a:moveTo>
                    <a:pt x="2180660" y="187960"/>
                  </a:moveTo>
                  <a:lnTo>
                    <a:pt x="1919040" y="11430"/>
                  </a:lnTo>
                  <a:cubicBezTo>
                    <a:pt x="1901260" y="0"/>
                    <a:pt x="1878400" y="3810"/>
                    <a:pt x="1865700" y="21590"/>
                  </a:cubicBezTo>
                  <a:cubicBezTo>
                    <a:pt x="1854271" y="39370"/>
                    <a:pt x="1858080" y="62230"/>
                    <a:pt x="1875860" y="74930"/>
                  </a:cubicBezTo>
                  <a:lnTo>
                    <a:pt x="2034610" y="181610"/>
                  </a:lnTo>
                  <a:lnTo>
                    <a:pt x="0" y="181610"/>
                  </a:lnTo>
                  <a:lnTo>
                    <a:pt x="0" y="257810"/>
                  </a:lnTo>
                  <a:lnTo>
                    <a:pt x="2034610" y="257810"/>
                  </a:lnTo>
                  <a:lnTo>
                    <a:pt x="1875860" y="364490"/>
                  </a:lnTo>
                  <a:cubicBezTo>
                    <a:pt x="1858081" y="375920"/>
                    <a:pt x="1854271" y="400050"/>
                    <a:pt x="1865700" y="417830"/>
                  </a:cubicBezTo>
                  <a:cubicBezTo>
                    <a:pt x="1873321" y="429260"/>
                    <a:pt x="1884750" y="434340"/>
                    <a:pt x="1897450" y="434340"/>
                  </a:cubicBezTo>
                  <a:cubicBezTo>
                    <a:pt x="1905071" y="434340"/>
                    <a:pt x="1912691" y="431800"/>
                    <a:pt x="1919041" y="427990"/>
                  </a:cubicBezTo>
                  <a:lnTo>
                    <a:pt x="2181931" y="251460"/>
                  </a:lnTo>
                  <a:cubicBezTo>
                    <a:pt x="2192091" y="243840"/>
                    <a:pt x="2198441" y="232410"/>
                    <a:pt x="2198441" y="219710"/>
                  </a:cubicBezTo>
                  <a:cubicBezTo>
                    <a:pt x="2198441" y="207010"/>
                    <a:pt x="2192091" y="195580"/>
                    <a:pt x="2180660" y="187960"/>
                  </a:cubicBezTo>
                  <a:close/>
                </a:path>
              </a:pathLst>
            </a:custGeom>
            <a:solidFill>
              <a:srgbClr val="FFFFFF"/>
            </a:solidFill>
          </p:spPr>
        </p:sp>
      </p:grpSp>
      <p:grpSp>
        <p:nvGrpSpPr>
          <p:cNvPr id="7" name="Group 7"/>
          <p:cNvGrpSpPr/>
          <p:nvPr/>
        </p:nvGrpSpPr>
        <p:grpSpPr>
          <a:xfrm>
            <a:off x="854078" y="1028700"/>
            <a:ext cx="12030896" cy="2813422"/>
            <a:chOff x="0" y="0"/>
            <a:chExt cx="16041194" cy="3751229"/>
          </a:xfrm>
        </p:grpSpPr>
        <p:sp>
          <p:nvSpPr>
            <p:cNvPr id="8" name="TextBox 8"/>
            <p:cNvSpPr txBox="1"/>
            <p:nvPr/>
          </p:nvSpPr>
          <p:spPr>
            <a:xfrm>
              <a:off x="0" y="-57150"/>
              <a:ext cx="16041194" cy="2743134"/>
            </a:xfrm>
            <a:prstGeom prst="rect">
              <a:avLst/>
            </a:prstGeom>
          </p:spPr>
          <p:txBody>
            <a:bodyPr lIns="0" tIns="0" rIns="0" bIns="0" rtlCol="0" anchor="t">
              <a:spAutoFit/>
            </a:bodyPr>
            <a:lstStyle/>
            <a:p>
              <a:pPr>
                <a:lnSpc>
                  <a:spcPts val="8292"/>
                </a:lnSpc>
              </a:pPr>
              <a:r>
                <a:rPr lang="en-US" sz="6378" dirty="0">
                  <a:solidFill>
                    <a:srgbClr val="000000"/>
                  </a:solidFill>
                  <a:latin typeface="Open Sauce"/>
                </a:rPr>
                <a:t>Discrete Event Inventory System</a:t>
              </a:r>
            </a:p>
          </p:txBody>
        </p:sp>
        <p:sp>
          <p:nvSpPr>
            <p:cNvPr id="9" name="TextBox 9"/>
            <p:cNvSpPr txBox="1"/>
            <p:nvPr/>
          </p:nvSpPr>
          <p:spPr>
            <a:xfrm>
              <a:off x="0" y="3196460"/>
              <a:ext cx="16041194" cy="554769"/>
            </a:xfrm>
            <a:prstGeom prst="rect">
              <a:avLst/>
            </a:prstGeom>
          </p:spPr>
          <p:txBody>
            <a:bodyPr lIns="0" tIns="0" rIns="0" bIns="0" rtlCol="0" anchor="t">
              <a:spAutoFit/>
            </a:bodyPr>
            <a:lstStyle/>
            <a:p>
              <a:pPr>
                <a:lnSpc>
                  <a:spcPts val="3427"/>
                </a:lnSpc>
              </a:pPr>
              <a:r>
                <a:rPr lang="en-US" sz="2636" dirty="0">
                  <a:solidFill>
                    <a:srgbClr val="A8A8A8"/>
                  </a:solidFill>
                  <a:latin typeface="Open Sauce"/>
                </a:rPr>
                <a:t> </a:t>
              </a:r>
            </a:p>
          </p:txBody>
        </p:sp>
      </p:grpSp>
      <p:sp>
        <p:nvSpPr>
          <p:cNvPr id="10" name="TextBox 10"/>
          <p:cNvSpPr txBox="1"/>
          <p:nvPr/>
        </p:nvSpPr>
        <p:spPr>
          <a:xfrm>
            <a:off x="549278" y="3765922"/>
            <a:ext cx="12183296" cy="1392752"/>
          </a:xfrm>
          <a:prstGeom prst="rect">
            <a:avLst/>
          </a:prstGeom>
        </p:spPr>
        <p:txBody>
          <a:bodyPr lIns="0" tIns="0" rIns="0" bIns="0" rtlCol="0" anchor="t">
            <a:spAutoFit/>
          </a:bodyPr>
          <a:lstStyle/>
          <a:p>
            <a:pPr>
              <a:lnSpc>
                <a:spcPts val="3702"/>
              </a:lnSpc>
            </a:pPr>
            <a:r>
              <a:rPr lang="en-US" sz="2468" dirty="0">
                <a:solidFill>
                  <a:srgbClr val="000000"/>
                </a:solidFill>
                <a:latin typeface="Open Sauce Light"/>
              </a:rPr>
              <a:t>Problem:</a:t>
            </a:r>
          </a:p>
          <a:p>
            <a:pPr>
              <a:lnSpc>
                <a:spcPts val="3702"/>
              </a:lnSpc>
            </a:pPr>
            <a:r>
              <a:rPr lang="en-US" sz="2468" dirty="0">
                <a:solidFill>
                  <a:srgbClr val="000000"/>
                </a:solidFill>
                <a:latin typeface="Open Sauce Light"/>
              </a:rPr>
              <a:t>*only products in stock are sold.</a:t>
            </a:r>
          </a:p>
          <a:p>
            <a:pPr>
              <a:lnSpc>
                <a:spcPts val="3702"/>
              </a:lnSpc>
            </a:pPr>
            <a:endParaRPr lang="en-US" sz="2468" dirty="0">
              <a:solidFill>
                <a:srgbClr val="000000"/>
              </a:solidFill>
              <a:latin typeface="Open Sauce Light"/>
            </a:endParaRPr>
          </a:p>
        </p:txBody>
      </p:sp>
      <p:sp>
        <p:nvSpPr>
          <p:cNvPr id="11" name="TextBox 11"/>
          <p:cNvSpPr txBox="1"/>
          <p:nvPr/>
        </p:nvSpPr>
        <p:spPr>
          <a:xfrm>
            <a:off x="549278" y="5852895"/>
            <a:ext cx="12183296" cy="3595728"/>
          </a:xfrm>
          <a:prstGeom prst="rect">
            <a:avLst/>
          </a:prstGeom>
        </p:spPr>
        <p:txBody>
          <a:bodyPr lIns="0" tIns="0" rIns="0" bIns="0" rtlCol="0" anchor="t">
            <a:spAutoFit/>
          </a:bodyPr>
          <a:lstStyle/>
          <a:p>
            <a:pPr>
              <a:lnSpc>
                <a:spcPts val="4103"/>
              </a:lnSpc>
            </a:pPr>
            <a:r>
              <a:rPr lang="en-US" sz="2735" dirty="0">
                <a:solidFill>
                  <a:srgbClr val="000000"/>
                </a:solidFill>
                <a:latin typeface="Open Sauce Light"/>
              </a:rPr>
              <a:t>Solution: </a:t>
            </a:r>
          </a:p>
          <a:p>
            <a:pPr>
              <a:lnSpc>
                <a:spcPts val="4103"/>
              </a:lnSpc>
            </a:pPr>
            <a:r>
              <a:rPr lang="en-US" sz="2735" dirty="0">
                <a:solidFill>
                  <a:srgbClr val="000000"/>
                </a:solidFill>
                <a:latin typeface="Open Sauce Light"/>
              </a:rPr>
              <a:t>*customer orders products that are handled and delivered</a:t>
            </a:r>
          </a:p>
          <a:p>
            <a:pPr>
              <a:lnSpc>
                <a:spcPts val="4103"/>
              </a:lnSpc>
            </a:pPr>
            <a:r>
              <a:rPr lang="en-US" sz="2735" dirty="0">
                <a:solidFill>
                  <a:srgbClr val="000000"/>
                </a:solidFill>
                <a:latin typeface="Open Sauce Light"/>
              </a:rPr>
              <a:t>*costs are calculated as well as handling cost</a:t>
            </a:r>
          </a:p>
          <a:p>
            <a:pPr>
              <a:lnSpc>
                <a:spcPts val="4103"/>
              </a:lnSpc>
            </a:pPr>
            <a:r>
              <a:rPr lang="en-US" sz="2735" dirty="0">
                <a:solidFill>
                  <a:srgbClr val="000000"/>
                </a:solidFill>
                <a:latin typeface="Open Sauce Light"/>
              </a:rPr>
              <a:t>Grogan, P. (2016) Inventory System Discrete Event Simulation in Python (Event-scheduling). Youtube.com. Available at: https://www.youtube.com/watch?v=7LuN_6m7h2o&amp;t=4s.</a:t>
            </a:r>
          </a:p>
          <a:p>
            <a:pPr>
              <a:lnSpc>
                <a:spcPts val="4103"/>
              </a:lnSpc>
            </a:pPr>
            <a:endParaRPr lang="en-US" sz="2735" dirty="0">
              <a:solidFill>
                <a:srgbClr val="000000"/>
              </a:solidFill>
              <a:latin typeface="Open Sauce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4448</Words>
  <Application>Microsoft Office PowerPoint</Application>
  <PresentationFormat>Custom</PresentationFormat>
  <Paragraphs>351</Paragraphs>
  <Slides>27</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Open Sauce Bold</vt:lpstr>
      <vt:lpstr>Open Sauce Light</vt:lpstr>
      <vt:lpstr>Calibri</vt:lpstr>
      <vt:lpstr>Lato Bold</vt:lpstr>
      <vt:lpstr>Open Sauce</vt:lpstr>
      <vt:lpstr>Lato</vt:lpstr>
      <vt:lpstr>Open Sauce Light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Control System</dc:title>
  <cp:lastModifiedBy>ATWELL, JOCELYN JASMIN</cp:lastModifiedBy>
  <cp:revision>4</cp:revision>
  <dcterms:created xsi:type="dcterms:W3CDTF">2006-08-16T00:00:00Z</dcterms:created>
  <dcterms:modified xsi:type="dcterms:W3CDTF">2021-11-08T21:22:22Z</dcterms:modified>
  <dc:identifier>DAEvJldyIrI</dc:identifier>
</cp:coreProperties>
</file>